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5" r:id="rId5"/>
  </p:sldMasterIdLst>
  <p:notesMasterIdLst>
    <p:notesMasterId r:id="rId57"/>
  </p:notesMasterIdLst>
  <p:sldIdLst>
    <p:sldId id="256" r:id="rId6"/>
    <p:sldId id="258" r:id="rId7"/>
    <p:sldId id="259" r:id="rId8"/>
    <p:sldId id="312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9" r:id="rId17"/>
    <p:sldId id="270" r:id="rId18"/>
    <p:sldId id="276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313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008" y="-112"/>
      </p:cViewPr>
      <p:guideLst>
        <p:guide orient="horz" pos="6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D6D45-5835-D04F-B636-6EAD95B4CC40}" type="datetimeFigureOut">
              <a:rPr lang="en-US" smtClean="0"/>
              <a:t>9/30/13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C4443-7258-3E42-90A7-CDFBB931A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31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653037-F61A-9847-A681-9803F894750E}" type="slidenum">
              <a:rPr lang="en-US"/>
              <a:pPr/>
              <a:t>3</a:t>
            </a:fld>
            <a:endParaRPr lang="en-US"/>
          </a:p>
        </p:txBody>
      </p:sp>
      <p:sp>
        <p:nvSpPr>
          <p:cNvPr id="4587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87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BD1BE-B585-104C-9E7D-5DA5F23A643F}" type="slidenum">
              <a:rPr lang="en-US"/>
              <a:pPr/>
              <a:t>13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09B6DA-1B02-9D49-AF75-FE1FF6BC5EBA}" type="slidenum">
              <a:rPr lang="en-US"/>
              <a:pPr/>
              <a:t>15</a:t>
            </a:fld>
            <a:endParaRPr lang="en-US"/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ED84C5-BD24-6E42-AE54-0438819BC80F}" type="slidenum">
              <a:rPr lang="en-US"/>
              <a:pPr/>
              <a:t>16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97F56D-A3C1-1B47-802C-7861E3FAA59E}" type="slidenum">
              <a:rPr lang="en-US"/>
              <a:pPr/>
              <a:t>17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62DEAE-62F2-DD42-8438-7E2A67FCC1E2}" type="slidenum">
              <a:rPr lang="en-US"/>
              <a:pPr/>
              <a:t>24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9D07FF-34AD-C347-9B8A-D870C5513305}" type="slidenum">
              <a:rPr lang="en-US"/>
              <a:pPr/>
              <a:t>25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9E3B4-7F89-634C-AC03-C8CEFD9209D7}" type="slidenum">
              <a:rPr lang="en-US"/>
              <a:pPr/>
              <a:t>26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321A0F-07FD-D849-87E0-783AECFDB8BC}" type="slidenum">
              <a:rPr lang="en-US"/>
              <a:pPr/>
              <a:t>27</a:t>
            </a:fld>
            <a:endParaRPr lang="en-US"/>
          </a:p>
        </p:txBody>
      </p:sp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B7174-B108-874B-87CD-0A573337D5C8}" type="slidenum">
              <a:rPr lang="en-US"/>
              <a:pPr/>
              <a:t>28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D6E3DC-8E8A-204C-9C5E-A21B4593B3F6}" type="slidenum">
              <a:rPr lang="en-US"/>
              <a:pPr/>
              <a:t>29</a:t>
            </a:fld>
            <a:endParaRPr lang="en-US"/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9FABF1-3962-164E-A9AF-9203BC2D50C1}" type="slidenum">
              <a:rPr lang="en-US"/>
              <a:pPr/>
              <a:t>5</a:t>
            </a:fld>
            <a:endParaRPr lang="en-US"/>
          </a:p>
        </p:txBody>
      </p:sp>
      <p:sp>
        <p:nvSpPr>
          <p:cNvPr id="45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706200-7118-4243-9110-A46790740F6B}" type="slidenum">
              <a:rPr lang="en-US"/>
              <a:pPr/>
              <a:t>30</a:t>
            </a:fld>
            <a:endParaRPr lang="en-US"/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946BC-0C02-B947-9050-B9FA8AB5AAB1}" type="slidenum">
              <a:rPr lang="en-US"/>
              <a:pPr/>
              <a:t>31</a:t>
            </a:fld>
            <a:endParaRPr lang="en-US"/>
          </a:p>
        </p:txBody>
      </p:sp>
      <p:sp>
        <p:nvSpPr>
          <p:cNvPr id="51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C43FD-F0C1-6D4B-847A-7C7F472A72F3}" type="slidenum">
              <a:rPr lang="en-US"/>
              <a:pPr/>
              <a:t>32</a:t>
            </a:fld>
            <a:endParaRPr lang="en-US"/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E9699-04B5-2742-A203-08D717283323}" type="slidenum">
              <a:rPr lang="en-US"/>
              <a:pPr/>
              <a:t>33</a:t>
            </a:fld>
            <a:endParaRPr lang="en-US"/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6DCA67-0957-4E4D-8F0E-C7C4B4A77A09}" type="slidenum">
              <a:rPr lang="en-US"/>
              <a:pPr/>
              <a:t>34</a:t>
            </a:fld>
            <a:endParaRPr lang="en-US"/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3C3FD7-EF93-A340-86DB-4A69DA954A45}" type="slidenum">
              <a:rPr lang="en-US"/>
              <a:pPr/>
              <a:t>35</a:t>
            </a:fld>
            <a:endParaRPr lang="en-US"/>
          </a:p>
        </p:txBody>
      </p:sp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7B4288-DEEA-6848-BE0E-C70C368226BF}" type="slidenum">
              <a:rPr lang="en-US"/>
              <a:pPr/>
              <a:t>36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4F0A2-F801-1D4F-B38A-2DEE37E08FDE}" type="slidenum">
              <a:rPr lang="en-US"/>
              <a:pPr/>
              <a:t>6</a:t>
            </a:fld>
            <a:endParaRPr lang="en-US"/>
          </a:p>
        </p:txBody>
      </p:sp>
      <p:sp>
        <p:nvSpPr>
          <p:cNvPr id="46080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B6BD6-1AD2-F742-AC91-ECC866AE3ECB}" type="slidenum">
              <a:rPr lang="en-US"/>
              <a:pPr/>
              <a:t>7</a:t>
            </a:fld>
            <a:endParaRPr 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01BAF-EC26-9749-BCDA-843719446862}" type="slidenum">
              <a:rPr lang="en-US"/>
              <a:pPr/>
              <a:t>8</a:t>
            </a:fld>
            <a:endParaRPr lang="en-US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DD3D64-09C5-E34C-85FA-341B80183C80}" type="slidenum">
              <a:rPr lang="en-US"/>
              <a:pPr/>
              <a:t>9</a:t>
            </a:fld>
            <a:endParaRPr lang="en-US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1F71D-8E3D-3749-BA54-06B48B68B111}" type="slidenum">
              <a:rPr lang="en-US"/>
              <a:pPr/>
              <a:t>10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7166A8-0FA8-C74F-A153-D7D78A34E581}" type="slidenum">
              <a:rPr lang="en-US"/>
              <a:pPr/>
              <a:t>11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B88E6E-BD85-B649-AE71-3BFC57EBEC46}" type="slidenum">
              <a:rPr lang="en-US"/>
              <a:pPr/>
              <a:t>12</a:t>
            </a:fld>
            <a:endParaRPr lang="en-US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084888" y="0"/>
            <a:ext cx="3071812" cy="6426200"/>
          </a:xfrm>
          <a:prstGeom prst="rect">
            <a:avLst/>
          </a:prstGeom>
          <a:gradFill flip="none" rotWithShape="1">
            <a:gsLst>
              <a:gs pos="0">
                <a:srgbClr val="008657">
                  <a:shade val="30000"/>
                  <a:satMod val="115000"/>
                </a:srgbClr>
              </a:gs>
              <a:gs pos="50000">
                <a:srgbClr val="008657">
                  <a:shade val="67500"/>
                  <a:satMod val="115000"/>
                </a:srgbClr>
              </a:gs>
              <a:gs pos="100000">
                <a:srgbClr val="008657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0" descr="New_DOE_Logo_Color_0428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11082" r="-3674" b="-11082"/>
          <a:stretch>
            <a:fillRect/>
          </a:stretch>
        </p:blipFill>
        <p:spPr bwMode="auto">
          <a:xfrm>
            <a:off x="303213" y="6437313"/>
            <a:ext cx="14176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6484938"/>
            <a:ext cx="240506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4" b="6294"/>
          <a:stretch>
            <a:fillRect/>
          </a:stretch>
        </p:blipFill>
        <p:spPr bwMode="auto">
          <a:xfrm>
            <a:off x="6084888" y="0"/>
            <a:ext cx="3074987" cy="642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8" y="660400"/>
            <a:ext cx="462597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rgbClr val="00865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5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6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05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068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6426200"/>
            <a:ext cx="9144000" cy="431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38100" dir="189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6484938"/>
            <a:ext cx="240506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203200" y="177800"/>
            <a:ext cx="8229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6850" y="1292225"/>
            <a:ext cx="82296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 flipH="1">
            <a:off x="22225" y="6688138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</a:pPr>
            <a:fld id="{F20FF656-DA6C-4CEB-898E-D3ECC66F984E}" type="slidenum">
              <a:rPr lang="en-US" sz="800">
                <a:solidFill>
                  <a:srgbClr val="BFBFBF"/>
                </a:solidFill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</a:pPr>
              <a:t>‹#›</a:t>
            </a:fld>
            <a:endParaRPr lang="en-US" sz="800">
              <a:solidFill>
                <a:srgbClr val="BFBFBF"/>
              </a:solidFill>
            </a:endParaRPr>
          </a:p>
        </p:txBody>
      </p:sp>
      <p:sp>
        <p:nvSpPr>
          <p:cNvPr id="1031" name="Rectangle 256"/>
          <p:cNvSpPr txBox="1">
            <a:spLocks noChangeArrowheads="1"/>
          </p:cNvSpPr>
          <p:nvPr/>
        </p:nvSpPr>
        <p:spPr bwMode="auto">
          <a:xfrm>
            <a:off x="215900" y="6634163"/>
            <a:ext cx="28956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800" dirty="0" smtClean="0">
                <a:solidFill>
                  <a:srgbClr val="BFBFBF"/>
                </a:solidFill>
              </a:rPr>
              <a:t>Monte</a:t>
            </a:r>
            <a:r>
              <a:rPr lang="en-US" sz="800" baseline="0" dirty="0" smtClean="0">
                <a:solidFill>
                  <a:srgbClr val="BFBFBF"/>
                </a:solidFill>
              </a:rPr>
              <a:t> Carlo Linear Solvers</a:t>
            </a:r>
            <a:endParaRPr lang="en-US" sz="800" dirty="0">
              <a:solidFill>
                <a:srgbClr val="BFBFB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</p:sldLayoutIdLs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fontAlgn="base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fontAlgn="base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fontAlgn="base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fontAlgn="base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fontAlgn="base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png"/><Relationship Id="rId5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emf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Relationship Id="rId3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Relationship Id="rId3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Relationship Id="rId3" Type="http://schemas.openxmlformats.org/officeDocument/2006/relationships/image" Target="../media/image8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01613" y="179388"/>
            <a:ext cx="4160837" cy="1281120"/>
          </a:xfrm>
        </p:spPr>
        <p:txBody>
          <a:bodyPr/>
          <a:lstStyle/>
          <a:p>
            <a:r>
              <a:rPr lang="en-US" dirty="0" smtClean="0"/>
              <a:t>Monte Carlo Methods for Linear Systems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201613" y="1762125"/>
            <a:ext cx="3255962" cy="1275221"/>
          </a:xfrm>
        </p:spPr>
        <p:txBody>
          <a:bodyPr/>
          <a:lstStyle/>
          <a:p>
            <a:r>
              <a:rPr lang="en-US" dirty="0" smtClean="0"/>
              <a:t>Tom Evans</a:t>
            </a:r>
          </a:p>
          <a:p>
            <a:r>
              <a:rPr lang="en-US" dirty="0" smtClean="0"/>
              <a:t>MIT Seminar, Sept. 30, 2013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Monte Carlo Direct Method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497059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 expected value of </a:t>
            </a:r>
            <a:r>
              <a:rPr lang="en-US" sz="2400" dirty="0">
                <a:latin typeface="Times New Roman" charset="0"/>
              </a:rPr>
              <a:t>X</a:t>
            </a:r>
            <a:r>
              <a:rPr lang="en-US" sz="2400" dirty="0"/>
              <a:t> is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 smtClean="0"/>
              <a:t>This expectation value is a series statement of the </a:t>
            </a:r>
            <a:r>
              <a:rPr lang="en-US" sz="2400" i="1" dirty="0" smtClean="0"/>
              <a:t>Neumann-</a:t>
            </a:r>
            <a:r>
              <a:rPr lang="en-US" sz="2400" i="1" dirty="0" err="1" smtClean="0"/>
              <a:t>Ulam</a:t>
            </a:r>
            <a:r>
              <a:rPr lang="en-US" sz="2400" i="1" dirty="0" smtClean="0"/>
              <a:t> decomposition</a:t>
            </a:r>
            <a:r>
              <a:rPr lang="en-US" sz="2400" dirty="0" smtClean="0"/>
              <a:t>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marL="231775" indent="0">
              <a:lnSpc>
                <a:spcPct val="80000"/>
              </a:lnSpc>
              <a:buNone/>
            </a:pPr>
            <a:r>
              <a:rPr lang="en-US" sz="2400" dirty="0" smtClean="0"/>
              <a:t>where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4572000"/>
            <a:ext cx="1562100" cy="215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5486400"/>
            <a:ext cx="15494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15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the Direct Method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5022914"/>
          </a:xfrm>
        </p:spPr>
        <p:txBody>
          <a:bodyPr/>
          <a:lstStyle/>
          <a:p>
            <a:r>
              <a:rPr lang="en-US" sz="2400" dirty="0"/>
              <a:t>The probability matrix, P, defines the PDF for selecting a new state </a:t>
            </a:r>
            <a:r>
              <a:rPr lang="en-US" sz="2400" b="0" i="1" dirty="0">
                <a:latin typeface="Times New Roman" charset="0"/>
              </a:rPr>
              <a:t>j</a:t>
            </a:r>
            <a:r>
              <a:rPr lang="en-US" sz="2400" dirty="0"/>
              <a:t> for a current state </a:t>
            </a:r>
            <a:r>
              <a:rPr lang="en-US" sz="2400" b="0" i="1" dirty="0" err="1">
                <a:latin typeface="Times New Roman" charset="0"/>
              </a:rPr>
              <a:t>i</a:t>
            </a:r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Following the Neumann-</a:t>
            </a:r>
            <a:r>
              <a:rPr lang="en-US" sz="2400" dirty="0" err="1" smtClean="0"/>
              <a:t>Ulam</a:t>
            </a:r>
            <a:r>
              <a:rPr lang="en-US" sz="2400" dirty="0" smtClean="0"/>
              <a:t> decomposition, the transition weights from 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Termination is done by augmenting the system with a terminating state or by weight cutoff:</a:t>
            </a:r>
          </a:p>
          <a:p>
            <a:pPr lvl="1"/>
            <a:r>
              <a:rPr lang="en-US" sz="2000" dirty="0"/>
              <a:t>generally, weight cutoff is chosen</a:t>
            </a:r>
          </a:p>
          <a:p>
            <a:pPr lvl="1"/>
            <a:r>
              <a:rPr lang="en-US" sz="2000" dirty="0"/>
              <a:t>augmentation is similar to analog absorption (probability of transitioning from state </a:t>
            </a:r>
            <a:r>
              <a:rPr lang="en-US" sz="2000" b="0" i="1" dirty="0" err="1">
                <a:latin typeface="Times New Roman" charset="0"/>
              </a:rPr>
              <a:t>i</a:t>
            </a:r>
            <a:r>
              <a:rPr lang="en-US" sz="2000" dirty="0"/>
              <a:t> to a null state)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057400"/>
            <a:ext cx="1879600" cy="7874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3733800"/>
            <a:ext cx="1270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2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Monte Carlo Adjoint Method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4846455"/>
          </a:xfrm>
        </p:spPr>
        <p:txBody>
          <a:bodyPr/>
          <a:lstStyle/>
          <a:p>
            <a:r>
              <a:rPr lang="en-US" dirty="0"/>
              <a:t>Sample all components of </a:t>
            </a:r>
            <a:r>
              <a:rPr lang="en-US" dirty="0">
                <a:latin typeface="Times New Roman" charset="0"/>
              </a:rPr>
              <a:t>x</a:t>
            </a:r>
            <a:r>
              <a:rPr lang="en-US" dirty="0"/>
              <a:t> in a single random walk.</a:t>
            </a:r>
          </a:p>
          <a:p>
            <a:r>
              <a:rPr lang="en-US" dirty="0" smtClean="0"/>
              <a:t>The Neumann-</a:t>
            </a:r>
            <a:r>
              <a:rPr lang="en-US" dirty="0" err="1" smtClean="0"/>
              <a:t>Ulam</a:t>
            </a:r>
            <a:r>
              <a:rPr lang="en-US" dirty="0" smtClean="0"/>
              <a:t> decomposition is</a:t>
            </a:r>
          </a:p>
          <a:p>
            <a:endParaRPr lang="en-US" dirty="0"/>
          </a:p>
          <a:p>
            <a:r>
              <a:rPr lang="en-US" dirty="0" smtClean="0"/>
              <a:t>The probabilities are defined from the transpose of the iteration matrix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Correspondingly, weight </a:t>
            </a:r>
            <a:r>
              <a:rPr lang="en-US" dirty="0"/>
              <a:t>change from state </a:t>
            </a:r>
            <a:r>
              <a:rPr lang="en-US" b="0" i="1" dirty="0" err="1">
                <a:latin typeface="Times New Roman" charset="0"/>
              </a:rPr>
              <a:t>i</a:t>
            </a:r>
            <a:r>
              <a:rPr lang="en-US" b="0" i="1" dirty="0">
                <a:latin typeface="Times New Roman" charset="0"/>
              </a:rPr>
              <a:t> </a:t>
            </a:r>
            <a:r>
              <a:rPr lang="en-US" dirty="0">
                <a:sym typeface="Symbol" charset="0"/>
              </a:rPr>
              <a:t> </a:t>
            </a:r>
            <a:r>
              <a:rPr lang="en-US" b="0" i="1" dirty="0">
                <a:latin typeface="Times New Roman" charset="0"/>
              </a:rPr>
              <a:t>j</a:t>
            </a:r>
            <a:r>
              <a:rPr lang="en-US" dirty="0">
                <a:sym typeface="Symbol" charset="0"/>
              </a:rPr>
              <a:t> is</a:t>
            </a:r>
          </a:p>
          <a:p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514600"/>
            <a:ext cx="1752600" cy="2794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3657600"/>
            <a:ext cx="1879600" cy="787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5257800"/>
            <a:ext cx="1270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Adjoint Method, cont</a:t>
            </a:r>
          </a:p>
        </p:txBody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5191164"/>
          </a:xfrm>
        </p:spPr>
        <p:txBody>
          <a:bodyPr/>
          <a:lstStyle/>
          <a:p>
            <a:r>
              <a:rPr lang="en-US" sz="2400" dirty="0"/>
              <a:t>The estimator for this method is,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0" i="1" dirty="0">
                <a:latin typeface="Times New Roman" charset="0"/>
              </a:rPr>
              <a:t>    </a:t>
            </a:r>
            <a:r>
              <a:rPr lang="en-US" sz="2400" dirty="0" smtClean="0"/>
              <a:t>is </a:t>
            </a:r>
            <a:r>
              <a:rPr lang="en-US" sz="2400" dirty="0"/>
              <a:t>the sampled source in state </a:t>
            </a:r>
            <a:r>
              <a:rPr lang="en-US" sz="2400" b="0" i="1" dirty="0">
                <a:latin typeface="Times New Roman" charset="0"/>
              </a:rPr>
              <a:t>i</a:t>
            </a:r>
            <a:r>
              <a:rPr lang="en-US" sz="2400" b="0" i="1" baseline="-25000" dirty="0">
                <a:latin typeface="Times New Roman" charset="0"/>
              </a:rPr>
              <a:t>0</a:t>
            </a:r>
            <a:r>
              <a:rPr lang="en-US" sz="2400" dirty="0"/>
              <a:t>.  Only tally in state where random walk resides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this sense, the </a:t>
            </a:r>
            <a:r>
              <a:rPr lang="en-US" sz="2400" dirty="0" err="1"/>
              <a:t>adjoint</a:t>
            </a:r>
            <a:r>
              <a:rPr lang="en-US" sz="2400" dirty="0"/>
              <a:t> method is equivalent to forward Monte Carlo transport methods.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5257800"/>
            <a:ext cx="2019300" cy="419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419600"/>
            <a:ext cx="1993900" cy="736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19600"/>
            <a:ext cx="1917700" cy="711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828800"/>
            <a:ext cx="5207000" cy="1968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0"/>
            <a:ext cx="304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Monte Carlo Convergence</a:t>
            </a:r>
            <a:endParaRPr lang="en-US" dirty="0"/>
          </a:p>
        </p:txBody>
      </p:sp>
      <p:pic>
        <p:nvPicPr>
          <p:cNvPr id="4" name="Picture 3" descr="adjoint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430"/>
            <a:ext cx="7315200" cy="4887198"/>
          </a:xfrm>
          <a:prstGeom prst="rect">
            <a:avLst/>
          </a:prstGeom>
        </p:spPr>
      </p:pic>
      <p:pic>
        <p:nvPicPr>
          <p:cNvPr id="5" name="Picture 4" descr="adjoint_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430"/>
            <a:ext cx="7315200" cy="4887198"/>
          </a:xfrm>
          <a:prstGeom prst="rect">
            <a:avLst/>
          </a:prstGeom>
        </p:spPr>
      </p:pic>
      <p:pic>
        <p:nvPicPr>
          <p:cNvPr id="6" name="Picture 5" descr="adjoint_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430"/>
            <a:ext cx="7315200" cy="4887198"/>
          </a:xfrm>
          <a:prstGeom prst="rect">
            <a:avLst/>
          </a:prstGeom>
        </p:spPr>
      </p:pic>
      <p:pic>
        <p:nvPicPr>
          <p:cNvPr id="7" name="Picture 6" descr="adjoint_10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430"/>
            <a:ext cx="7315200" cy="4887198"/>
          </a:xfrm>
          <a:prstGeom prst="rect">
            <a:avLst/>
          </a:prstGeom>
        </p:spPr>
      </p:pic>
      <p:pic>
        <p:nvPicPr>
          <p:cNvPr id="8" name="Picture 7" descr="adjoint_1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430"/>
            <a:ext cx="7315200" cy="4887198"/>
          </a:xfrm>
          <a:prstGeom prst="rect">
            <a:avLst/>
          </a:prstGeom>
        </p:spPr>
      </p:pic>
      <p:pic>
        <p:nvPicPr>
          <p:cNvPr id="9" name="Picture 8" descr="adjoint_1000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430"/>
            <a:ext cx="7315200" cy="4887198"/>
          </a:xfrm>
          <a:prstGeom prst="rect">
            <a:avLst/>
          </a:prstGeom>
        </p:spPr>
      </p:pic>
      <p:pic>
        <p:nvPicPr>
          <p:cNvPr id="10" name="Picture 9" descr="adjoint_100000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430"/>
            <a:ext cx="7315200" cy="4887198"/>
          </a:xfrm>
          <a:prstGeom prst="rect">
            <a:avLst/>
          </a:prstGeom>
        </p:spPr>
      </p:pic>
      <p:pic>
        <p:nvPicPr>
          <p:cNvPr id="11" name="Picture 10" descr="adjoint_1000000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430"/>
            <a:ext cx="7315200" cy="48871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5244" y="6096000"/>
            <a:ext cx="471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 Problem with Uniform Source of 1.0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00800" y="457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history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00800" y="457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histories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0800" y="457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10,000,000 histories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08326" y="457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1,000,000 histories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00800" y="457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histories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00800" y="46096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100,000 histories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00800" y="457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10,000 histories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00800" y="457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1,000 histories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05800" y="3275111"/>
            <a:ext cx="64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T=5.0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" y="3275111"/>
            <a:ext cx="64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T=5.0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47620" y="685800"/>
            <a:ext cx="64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T=0.0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247620" y="5867400"/>
            <a:ext cx="64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T=0.0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164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  <p:bldP spid="15" grpId="0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Monte Carlo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Both the direct and </a:t>
            </a:r>
            <a:r>
              <a:rPr lang="en-US" sz="2400" dirty="0" err="1"/>
              <a:t>adjoint</a:t>
            </a:r>
            <a:r>
              <a:rPr lang="en-US" sz="2400" dirty="0"/>
              <a:t> methods converge slowly and are plagued by statistical noise.</a:t>
            </a:r>
          </a:p>
          <a:p>
            <a:r>
              <a:rPr lang="en-US" sz="2400" dirty="0"/>
              <a:t>The Sequential Monte Carlo method of </a:t>
            </a:r>
            <a:r>
              <a:rPr lang="en-US" sz="2400" dirty="0" err="1"/>
              <a:t>Halton</a:t>
            </a:r>
            <a:r>
              <a:rPr lang="en-US" sz="2400" dirty="0"/>
              <a:t> allows for faster convergence because it is a residual method and therefore is not constrained by the Central Limit Theorem.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3810000"/>
            <a:ext cx="79883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6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Synthetic Schemes</a:t>
            </a:r>
          </a:p>
        </p:txBody>
      </p:sp>
      <p:sp>
        <p:nvSpPr>
          <p:cNvPr id="474119" name="Text Box 7"/>
          <p:cNvSpPr txBox="1">
            <a:spLocks noChangeArrowheads="1"/>
          </p:cNvSpPr>
          <p:nvPr/>
        </p:nvSpPr>
        <p:spPr bwMode="auto">
          <a:xfrm>
            <a:off x="5448300" y="41402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Finished in 1 iteration </a:t>
            </a:r>
          </a:p>
        </p:txBody>
      </p:sp>
      <p:sp>
        <p:nvSpPr>
          <p:cNvPr id="474122" name="Text Box 10"/>
          <p:cNvSpPr txBox="1">
            <a:spLocks noChangeArrowheads="1"/>
          </p:cNvSpPr>
          <p:nvPr/>
        </p:nvSpPr>
        <p:spPr bwMode="auto">
          <a:xfrm>
            <a:off x="974725" y="5283200"/>
            <a:ext cx="7194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We can create a new iteration scheme by approximating </a:t>
            </a:r>
            <a:r>
              <a:rPr lang="en-US" sz="2000" b="1">
                <a:latin typeface="Times New Roman" charset="0"/>
              </a:rPr>
              <a:t>A</a:t>
            </a:r>
            <a:r>
              <a:rPr lang="en-US" sz="2000"/>
              <a:t>.</a:t>
            </a:r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4318000" cy="41402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590800"/>
            <a:ext cx="4013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77800"/>
            <a:ext cx="8229600" cy="888705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Monte Carlo Synthetic </a:t>
            </a:r>
            <a:r>
              <a:rPr lang="en-US" dirty="0" smtClean="0"/>
              <a:t>Scheme (MCSA)</a:t>
            </a:r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4099584"/>
          </a:xfrm>
        </p:spPr>
        <p:txBody>
          <a:bodyPr/>
          <a:lstStyle/>
          <a:p>
            <a:r>
              <a:rPr lang="en-US" dirty="0"/>
              <a:t>We define </a:t>
            </a:r>
            <a:r>
              <a:rPr lang="en-US" dirty="0" smtClean="0"/>
              <a:t>a </a:t>
            </a:r>
            <a:r>
              <a:rPr lang="en-US" dirty="0"/>
              <a:t>Synthetic Scheme using Sequential Monte Carlo: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adjoint</a:t>
            </a:r>
            <a:r>
              <a:rPr lang="en-US" dirty="0" smtClean="0"/>
              <a:t> or direct </a:t>
            </a:r>
            <a:r>
              <a:rPr lang="en-US" dirty="0"/>
              <a:t>Monte Carlo method is used to estimate </a:t>
            </a:r>
            <a:r>
              <a:rPr lang="en-US" dirty="0" smtClean="0"/>
              <a:t>the correction,           .</a:t>
            </a:r>
          </a:p>
          <a:p>
            <a:r>
              <a:rPr lang="en-US" dirty="0" smtClean="0"/>
              <a:t>The stopping criteria for the iteration sequence is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209800"/>
            <a:ext cx="4318000" cy="1409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419600"/>
            <a:ext cx="829028" cy="23887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50" y="5638800"/>
            <a:ext cx="1536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Preconditioned MCSA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1442446"/>
          </a:xfrm>
        </p:spPr>
        <p:txBody>
          <a:bodyPr/>
          <a:lstStyle/>
          <a:p>
            <a:r>
              <a:rPr lang="en-US" dirty="0" smtClean="0"/>
              <a:t>In order to achieve convergence (spectral radius &lt; 1), preconditioning will, in general, be required.</a:t>
            </a:r>
          </a:p>
          <a:p>
            <a:r>
              <a:rPr lang="en-US" dirty="0" smtClean="0"/>
              <a:t>The general preconditioned MCSA algorithm is: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97" y="3200400"/>
            <a:ext cx="587220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3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Comparison of Direct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Adjoint</a:t>
            </a:r>
            <a:r>
              <a:rPr lang="en-US" dirty="0" smtClean="0"/>
              <a:t> MCSA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3920047"/>
          </a:xfrm>
        </p:spPr>
        <p:txBody>
          <a:bodyPr/>
          <a:lstStyle/>
          <a:p>
            <a:r>
              <a:rPr lang="en-US" dirty="0" smtClean="0"/>
              <a:t>To compare the direct and </a:t>
            </a:r>
            <a:r>
              <a:rPr lang="en-US" dirty="0" err="1" smtClean="0"/>
              <a:t>adjoint</a:t>
            </a:r>
            <a:r>
              <a:rPr lang="en-US" dirty="0" smtClean="0"/>
              <a:t> MCSA methods, we analyzed the time-dependent Poisson problem,</a:t>
            </a:r>
          </a:p>
          <a:p>
            <a:endParaRPr lang="en-US" dirty="0"/>
          </a:p>
          <a:p>
            <a:endParaRPr lang="en-US" dirty="0" smtClean="0"/>
          </a:p>
          <a:p>
            <a:pPr marL="225425" indent="0">
              <a:buNone/>
            </a:pPr>
            <a:r>
              <a:rPr lang="en-US" dirty="0" smtClean="0"/>
              <a:t>using backwards-Euler time discretization with both second-order and fourth-order spatial stencils on uniform grids.</a:t>
            </a:r>
          </a:p>
          <a:p>
            <a:r>
              <a:rPr lang="en-US" dirty="0" smtClean="0"/>
              <a:t>Each time-step MCSA is used to solve the following linear system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50" y="2438400"/>
            <a:ext cx="1054100" cy="495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5334000"/>
            <a:ext cx="1257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46741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work was preliminary investigations that motivated the DOE ASCR Project, </a:t>
            </a:r>
            <a:r>
              <a:rPr lang="en-US" i="1" dirty="0" smtClean="0">
                <a:solidFill>
                  <a:srgbClr val="0000FF"/>
                </a:solidFill>
              </a:rPr>
              <a:t>MCREX: Using Monte Carlo algorithms to achieve resiliency and performance at scale for linear and non-linear solver applications</a:t>
            </a:r>
          </a:p>
          <a:p>
            <a:pPr marL="460375" indent="0">
              <a:lnSpc>
                <a:spcPts val="3360"/>
              </a:lnSpc>
              <a:spcBef>
                <a:spcPts val="0"/>
              </a:spcBef>
              <a:buNone/>
            </a:pPr>
            <a:r>
              <a:rPr lang="en-US" sz="2000" dirty="0" smtClean="0"/>
              <a:t>Tom Evans, ORNL (PI); Michele </a:t>
            </a:r>
            <a:r>
              <a:rPr lang="en-US" sz="2000" dirty="0" err="1" smtClean="0"/>
              <a:t>Benzi</a:t>
            </a:r>
            <a:r>
              <a:rPr lang="en-US" sz="2000" dirty="0" smtClean="0"/>
              <a:t>, Emory (Co-PI)</a:t>
            </a:r>
          </a:p>
          <a:p>
            <a:pPr marL="460375" indent="0">
              <a:lnSpc>
                <a:spcPts val="3360"/>
              </a:lnSpc>
              <a:spcBef>
                <a:spcPts val="0"/>
              </a:spcBef>
              <a:buNone/>
            </a:pPr>
            <a:r>
              <a:rPr lang="en-US" sz="2000" dirty="0" smtClean="0"/>
              <a:t>Steven Hamilton, ORNL; Stuart Slattery, ORNL; Wayne </a:t>
            </a:r>
            <a:r>
              <a:rPr lang="en-US" sz="2000" dirty="0" err="1" smtClean="0"/>
              <a:t>Joubert</a:t>
            </a:r>
            <a:r>
              <a:rPr lang="en-US" sz="2000" dirty="0" smtClean="0"/>
              <a:t>, ORNL; Christian Engelmann, ORNL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Much of the work presented in this talk was performed by Stuart Slattery as part of his PhD dissertation: </a:t>
            </a:r>
            <a:r>
              <a:rPr lang="en-US" i="1" dirty="0" smtClean="0">
                <a:solidFill>
                  <a:srgbClr val="0000FF"/>
                </a:solidFill>
              </a:rPr>
              <a:t>Parallel Monte Carlo Synthetic Acceleration Methods for Discrete Transport Problems</a:t>
            </a:r>
            <a:r>
              <a:rPr lang="en-US" dirty="0" smtClean="0"/>
              <a:t>, Univ. Wisconsin,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2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Iterations and CPU Time</a:t>
            </a:r>
            <a:endParaRPr lang="en-US" dirty="0"/>
          </a:p>
        </p:txBody>
      </p:sp>
      <p:pic>
        <p:nvPicPr>
          <p:cNvPr id="4" name="Picture 3" descr="dir_adj_cp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4114800" cy="2936471"/>
          </a:xfrm>
          <a:prstGeom prst="rect">
            <a:avLst/>
          </a:prstGeom>
        </p:spPr>
      </p:pic>
      <p:pic>
        <p:nvPicPr>
          <p:cNvPr id="5" name="Picture 4" descr="dir_adj_iteratio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76400"/>
            <a:ext cx="4114800" cy="2987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2193" y="5181600"/>
            <a:ext cx="491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 size </a:t>
            </a:r>
            <a:r>
              <a:rPr lang="en-US" i="1" dirty="0" smtClean="0"/>
              <a:t>N</a:t>
            </a:r>
            <a:r>
              <a:rPr lang="en-US" dirty="0" smtClean="0"/>
              <a:t> indicates a </a:t>
            </a:r>
            <a:r>
              <a:rPr lang="en-US" i="1" dirty="0" smtClean="0"/>
              <a:t>N</a:t>
            </a:r>
            <a:r>
              <a:rPr lang="en-US" dirty="0" smtClean="0"/>
              <a:t>×</a:t>
            </a:r>
            <a:r>
              <a:rPr lang="en-US" i="1" dirty="0" smtClean="0"/>
              <a:t>N</a:t>
            </a:r>
            <a:r>
              <a:rPr lang="en-US" dirty="0" smtClean="0"/>
              <a:t> square mesh.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724400"/>
            <a:ext cx="3926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CPU Time to convergence versus problem size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4724400"/>
            <a:ext cx="3847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Iterations to convergence versus problem size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5562600"/>
            <a:ext cx="625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cutoff set to 1</a:t>
            </a:r>
            <a:r>
              <a:rPr lang="en-US" dirty="0"/>
              <a:t>×</a:t>
            </a:r>
            <a:r>
              <a:rPr lang="en-US" dirty="0" smtClean="0"/>
              <a:t>10</a:t>
            </a:r>
            <a:r>
              <a:rPr lang="en-US" baseline="30000" dirty="0" smtClean="0"/>
              <a:t>-4</a:t>
            </a:r>
            <a:r>
              <a:rPr lang="en-US" dirty="0" smtClean="0"/>
              <a:t> and convergence set to 1</a:t>
            </a:r>
            <a:r>
              <a:rPr lang="en-US" dirty="0"/>
              <a:t>×</a:t>
            </a:r>
            <a:r>
              <a:rPr lang="en-US" dirty="0" smtClean="0"/>
              <a:t>10</a:t>
            </a:r>
            <a:r>
              <a:rPr lang="en-US" baseline="30000" dirty="0" smtClean="0"/>
              <a:t>-8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5943600"/>
            <a:ext cx="714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×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smtClean="0"/>
              <a:t> random walks computed for both the direct and </a:t>
            </a:r>
            <a:r>
              <a:rPr lang="en-US" dirty="0" err="1" smtClean="0"/>
              <a:t>adjoint</a:t>
            </a:r>
            <a:r>
              <a:rPr lang="en-US" dirty="0" smtClean="0"/>
              <a:t> solvers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81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888705"/>
          </a:xfrm>
        </p:spPr>
        <p:txBody>
          <a:bodyPr/>
          <a:lstStyle/>
          <a:p>
            <a:r>
              <a:rPr lang="en-US" dirty="0" smtClean="0"/>
              <a:t>Convergence of direct and </a:t>
            </a:r>
            <a:r>
              <a:rPr lang="en-US" dirty="0" err="1" smtClean="0"/>
              <a:t>adjoint</a:t>
            </a:r>
            <a:r>
              <a:rPr lang="en-US" dirty="0" smtClean="0"/>
              <a:t> methods</a:t>
            </a:r>
            <a:endParaRPr lang="en-US" dirty="0"/>
          </a:p>
        </p:txBody>
      </p:sp>
      <p:pic>
        <p:nvPicPr>
          <p:cNvPr id="3" name="Picture 2" descr="dir_adj_con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6091034" cy="4089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7716" y="5410200"/>
            <a:ext cx="348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Constant size problem, N = 500.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5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503932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adjoint</a:t>
            </a:r>
            <a:r>
              <a:rPr lang="en-US" dirty="0" smtClean="0"/>
              <a:t> method is more efficient by all measurements, time, iterations, and convergence.</a:t>
            </a:r>
          </a:p>
          <a:p>
            <a:r>
              <a:rPr lang="en-US" dirty="0"/>
              <a:t>T</a:t>
            </a:r>
            <a:r>
              <a:rPr lang="en-US" dirty="0" smtClean="0"/>
              <a:t>he direct method will always require a minimum of </a:t>
            </a:r>
            <a:r>
              <a:rPr lang="en-US" i="1" dirty="0"/>
              <a:t>N</a:t>
            </a:r>
            <a:r>
              <a:rPr lang="en-US" dirty="0"/>
              <a:t>×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smtClean="0"/>
              <a:t>histories because each walk only contributes to its starting component.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adjoint</a:t>
            </a:r>
            <a:r>
              <a:rPr lang="en-US" dirty="0" smtClean="0"/>
              <a:t> method samples the starting component based on the magnitude of the residual</a:t>
            </a:r>
          </a:p>
          <a:p>
            <a:pPr lvl="1"/>
            <a:r>
              <a:rPr lang="en-US" dirty="0" smtClean="0"/>
              <a:t>More histories are started where the error is large, leading to reduced uncertainty</a:t>
            </a:r>
          </a:p>
          <a:p>
            <a:pPr lvl="1"/>
            <a:r>
              <a:rPr lang="en-US" dirty="0" smtClean="0"/>
              <a:t>All histories contribute to the state in which they currently reside meaning a single history contributes to multiple components of the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9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Sequential MC </a:t>
            </a:r>
            <a:r>
              <a:rPr lang="en-US" dirty="0" err="1" smtClean="0"/>
              <a:t>vs</a:t>
            </a:r>
            <a:r>
              <a:rPr lang="en-US" dirty="0" smtClean="0"/>
              <a:t> MCSA</a:t>
            </a:r>
            <a:endParaRPr lang="en-US" dirty="0"/>
          </a:p>
        </p:txBody>
      </p:sp>
      <p:pic>
        <p:nvPicPr>
          <p:cNvPr id="4" name="Picture 3" descr="seq_conv_1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4198978" cy="2819400"/>
          </a:xfrm>
          <a:prstGeom prst="rect">
            <a:avLst/>
          </a:prstGeom>
        </p:spPr>
      </p:pic>
      <p:pic>
        <p:nvPicPr>
          <p:cNvPr id="5" name="Picture 4" descr="seq_cp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8200"/>
            <a:ext cx="3657600" cy="2611789"/>
          </a:xfrm>
          <a:prstGeom prst="rect">
            <a:avLst/>
          </a:prstGeom>
        </p:spPr>
      </p:pic>
      <p:pic>
        <p:nvPicPr>
          <p:cNvPr id="6" name="Picture 5" descr="seq_iteration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657600"/>
            <a:ext cx="3657600" cy="2655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4038600"/>
            <a:ext cx="403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MCSA output performs sequential  Monte Carlo by every measure.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Recasting Sequential MC reveals that it is equivalent to a single MC preconditioned Richardson iteration.</a:t>
            </a:r>
          </a:p>
          <a:p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867400"/>
            <a:ext cx="2387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Thermal Radiation Diffusion Model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nonlinear equilibrium diffusion equation,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the angle-energy integrated radiation intensity as the state variable,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0" y="1981200"/>
            <a:ext cx="5422900" cy="723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29000"/>
            <a:ext cx="1206500" cy="3302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4114800"/>
            <a:ext cx="43815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2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Time-Discretization</a:t>
            </a: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3891322"/>
          </a:xfrm>
        </p:spPr>
        <p:txBody>
          <a:bodyPr/>
          <a:lstStyle/>
          <a:p>
            <a:r>
              <a:rPr lang="en-US" dirty="0"/>
              <a:t>Backward-Euler time differencing,</a:t>
            </a:r>
          </a:p>
          <a:p>
            <a:endParaRPr lang="en-US" dirty="0"/>
          </a:p>
          <a:p>
            <a:pPr marL="223838" indent="0">
              <a:buNone/>
            </a:pPr>
            <a:r>
              <a:rPr lang="en-US" dirty="0"/>
              <a:t>with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Applying Fick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Law: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2057400"/>
            <a:ext cx="3149600" cy="2921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0" y="2819400"/>
            <a:ext cx="3187700" cy="1663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486400"/>
            <a:ext cx="2286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3-D Spatial Discretization</a:t>
            </a:r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 a 3-D orthogonal mesh standard Finite-Volume differencing is applied,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Ensuring continuity of flux at cell faces gives face-centered diffusion coefficients,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767907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4572000"/>
            <a:ext cx="3860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0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Flux Evaluation</a:t>
            </a:r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354138"/>
            <a:ext cx="8229600" cy="467615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Discretizing Fick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Law gives the face fluxes and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The                        can </a:t>
            </a:r>
            <a:r>
              <a:rPr lang="en-US" dirty="0"/>
              <a:t>be thought of as leakage probabilities from adjacent cells into the current cell: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Discrete-Diffusion Method (</a:t>
            </a:r>
            <a:r>
              <a:rPr lang="en-US" dirty="0" err="1"/>
              <a:t>Densmore</a:t>
            </a:r>
            <a:r>
              <a:rPr lang="en-US" dirty="0"/>
              <a:t>, Evans, </a:t>
            </a:r>
            <a:r>
              <a:rPr lang="en-US" dirty="0" err="1"/>
              <a:t>Urbatsch</a:t>
            </a:r>
            <a:r>
              <a:rPr lang="en-US" dirty="0"/>
              <a:t>) uses this interpretation.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diffusion operator must be an H-matrix (symmetric in/out/leakage at faces).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Prevents pre-conditioning strategies.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828800"/>
            <a:ext cx="9017000" cy="14351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29000"/>
            <a:ext cx="1816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75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Preconditioning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3578415"/>
          </a:xfrm>
        </p:spPr>
        <p:txBody>
          <a:bodyPr/>
          <a:lstStyle/>
          <a:p>
            <a:r>
              <a:rPr lang="en-US" dirty="0"/>
              <a:t>For MCSA we do not require a SPD system; however, we do need the spectral radius less than 1,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This choice achieves:</a:t>
            </a:r>
          </a:p>
          <a:p>
            <a:endParaRPr lang="en-US" dirty="0"/>
          </a:p>
          <a:p>
            <a:pPr lvl="1">
              <a:buFont typeface="Arial" charset="0"/>
              <a:buNone/>
            </a:pPr>
            <a:endParaRPr lang="en-US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90800"/>
            <a:ext cx="2730500" cy="3937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90800"/>
            <a:ext cx="2057400" cy="368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4114800"/>
            <a:ext cx="7594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0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MCSA algorithm has 2 basic steps:</a:t>
            </a:r>
          </a:p>
          <a:p>
            <a:pPr lvl="1"/>
            <a:r>
              <a:rPr lang="en-US" sz="2000" dirty="0"/>
              <a:t>a fixed-point iteration (matrix-vector multiply)</a:t>
            </a:r>
          </a:p>
          <a:p>
            <a:pPr lvl="1"/>
            <a:r>
              <a:rPr lang="en-US" sz="2000" dirty="0"/>
              <a:t>an </a:t>
            </a:r>
            <a:r>
              <a:rPr lang="en-US" sz="2000" dirty="0" err="1"/>
              <a:t>adjoint</a:t>
            </a:r>
            <a:r>
              <a:rPr lang="en-US" sz="2000" dirty="0"/>
              <a:t> Monte Carlo solve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Where the </a:t>
            </a:r>
            <a:r>
              <a:rPr lang="en-US" sz="2400" dirty="0" err="1"/>
              <a:t>adjoint</a:t>
            </a:r>
            <a:r>
              <a:rPr lang="en-US" sz="2400" dirty="0"/>
              <a:t> method is run with a small number of particles and only approximates the operator.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MCSA for Time-Dependent Diffusion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895600"/>
            <a:ext cx="8305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23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412112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Motivation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dirty="0" smtClean="0"/>
              <a:t>Monte </a:t>
            </a:r>
            <a:r>
              <a:rPr lang="en-US" dirty="0"/>
              <a:t>Carlo Linear Solvers</a:t>
            </a:r>
          </a:p>
          <a:p>
            <a:pPr>
              <a:lnSpc>
                <a:spcPct val="80000"/>
              </a:lnSpc>
            </a:pPr>
            <a:r>
              <a:rPr lang="en-US" dirty="0"/>
              <a:t>Monte Carlo Synthetic Acceleration</a:t>
            </a:r>
          </a:p>
          <a:p>
            <a:pPr>
              <a:lnSpc>
                <a:spcPct val="80000"/>
              </a:lnSpc>
            </a:pPr>
            <a:r>
              <a:rPr lang="en-US" dirty="0"/>
              <a:t>Linearized Radiation Diffusion Model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Reactor Problems using SP</a:t>
            </a:r>
            <a:r>
              <a:rPr lang="en-US" baseline="-25000" dirty="0" smtClean="0"/>
              <a:t>N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Parallelization of MCSA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dirty="0" smtClean="0"/>
              <a:t>Conclusions </a:t>
            </a:r>
            <a:r>
              <a:rPr lang="en-US" dirty="0"/>
              <a:t>and future work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4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Monte Carlo Interpretation</a:t>
            </a:r>
          </a:p>
        </p:txBody>
      </p:sp>
      <p:pic>
        <p:nvPicPr>
          <p:cNvPr id="483332" name="Picture 4" descr="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473200"/>
            <a:ext cx="8231187" cy="3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3333" name="Text Box 5"/>
          <p:cNvSpPr txBox="1">
            <a:spLocks noChangeArrowheads="1"/>
          </p:cNvSpPr>
          <p:nvPr/>
        </p:nvSpPr>
        <p:spPr bwMode="auto">
          <a:xfrm>
            <a:off x="2814638" y="5783263"/>
            <a:ext cx="35385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Segment of 3D orthogonal mesh:</a:t>
            </a:r>
          </a:p>
          <a:p>
            <a:r>
              <a:rPr lang="en-US"/>
              <a:t>Each cell has six adjacent cells.</a:t>
            </a:r>
          </a:p>
        </p:txBody>
      </p:sp>
    </p:spTree>
    <p:extLst>
      <p:ext uri="{BB962C8B-B14F-4D97-AF65-F5344CB8AC3E}">
        <p14:creationId xmlns:p14="http://schemas.microsoft.com/office/powerpoint/2010/main" val="63550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Monte Carlo Interpretation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adjoint Monte Carlo solve has a natural transport interpretation:</a:t>
            </a:r>
          </a:p>
          <a:p>
            <a:pPr lvl="1"/>
            <a:r>
              <a:rPr lang="en-US"/>
              <a:t>build probabilities for scattering from cell </a:t>
            </a:r>
            <a:r>
              <a:rPr lang="en-US" b="0" i="1">
                <a:latin typeface="Times New Roman" charset="0"/>
              </a:rPr>
              <a:t>i</a:t>
            </a:r>
            <a:r>
              <a:rPr lang="en-US"/>
              <a:t> </a:t>
            </a:r>
            <a:r>
              <a:rPr lang="en-US">
                <a:sym typeface="Symbol" charset="0"/>
              </a:rPr>
              <a:t> </a:t>
            </a:r>
            <a:r>
              <a:rPr lang="en-US" b="0" i="1">
                <a:latin typeface="Times New Roman" charset="0"/>
              </a:rPr>
              <a:t>n</a:t>
            </a:r>
            <a:r>
              <a:rPr lang="en-US"/>
              <a:t> using the adjacent cell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equations</a:t>
            </a:r>
          </a:p>
          <a:p>
            <a:pPr lvl="1"/>
            <a:endParaRPr lang="en-US"/>
          </a:p>
          <a:p>
            <a:pPr lvl="2">
              <a:buFont typeface="Symbol" charset="0"/>
              <a:buNone/>
            </a:pP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do Monte Carlo transport through the mesh tallying in each cell,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3124200"/>
            <a:ext cx="7505700" cy="6223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5105400"/>
            <a:ext cx="3708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5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MCSA Parameters</a:t>
            </a:r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2700226"/>
          </a:xfrm>
        </p:spPr>
        <p:txBody>
          <a:bodyPr/>
          <a:lstStyle/>
          <a:p>
            <a:r>
              <a:rPr lang="en-US" dirty="0"/>
              <a:t>There are two </a:t>
            </a:r>
            <a:r>
              <a:rPr lang="en-US" dirty="0" smtClean="0"/>
              <a:t>control parameters when </a:t>
            </a:r>
            <a:r>
              <a:rPr lang="en-US" dirty="0"/>
              <a:t>applying MCSA:</a:t>
            </a:r>
          </a:p>
          <a:p>
            <a:pPr lvl="1"/>
            <a:r>
              <a:rPr lang="en-US" dirty="0"/>
              <a:t>The number of particles per </a:t>
            </a:r>
            <a:r>
              <a:rPr lang="en-US" dirty="0" smtClean="0"/>
              <a:t>iteration.</a:t>
            </a:r>
            <a:endParaRPr lang="en-US" dirty="0"/>
          </a:p>
          <a:p>
            <a:pPr lvl="1"/>
            <a:r>
              <a:rPr lang="en-US" dirty="0"/>
              <a:t>The weight cutoff.</a:t>
            </a:r>
          </a:p>
          <a:p>
            <a:r>
              <a:rPr lang="en-US" dirty="0"/>
              <a:t>MCSA uses the same convergence criterion as </a:t>
            </a:r>
            <a:r>
              <a:rPr lang="en-US" dirty="0" smtClean="0"/>
              <a:t>standard subspace and stationary solvers, so </a:t>
            </a:r>
            <a:r>
              <a:rPr lang="en-US" dirty="0"/>
              <a:t>numerical accuracy is identical between the methods (within numerical precision).</a:t>
            </a:r>
          </a:p>
        </p:txBody>
      </p:sp>
    </p:spTree>
    <p:extLst>
      <p:ext uri="{BB962C8B-B14F-4D97-AF65-F5344CB8AC3E}">
        <p14:creationId xmlns:p14="http://schemas.microsoft.com/office/powerpoint/2010/main" val="239482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 with Number of Particles</a:t>
            </a:r>
          </a:p>
        </p:txBody>
      </p:sp>
      <p:pic>
        <p:nvPicPr>
          <p:cNvPr id="488452" name="Picture 4" descr="mrshk_np_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135063"/>
            <a:ext cx="3819525" cy="4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5" name="Picture 7" descr="mrshk_np_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1184275"/>
            <a:ext cx="3505200" cy="4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8457" name="Text Box 9"/>
          <p:cNvSpPr txBox="1">
            <a:spLocks noChangeArrowheads="1"/>
          </p:cNvSpPr>
          <p:nvPr/>
        </p:nvSpPr>
        <p:spPr bwMode="auto">
          <a:xfrm>
            <a:off x="1157288" y="5859463"/>
            <a:ext cx="71772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Increasing particles per </a:t>
            </a:r>
            <a:r>
              <a:rPr lang="en-US" dirty="0" smtClean="0"/>
              <a:t>iteration reduces </a:t>
            </a:r>
            <a:r>
              <a:rPr lang="en-US" dirty="0"/>
              <a:t>iterations at significant cost.</a:t>
            </a:r>
          </a:p>
        </p:txBody>
      </p:sp>
    </p:spTree>
    <p:extLst>
      <p:ext uri="{BB962C8B-B14F-4D97-AF65-F5344CB8AC3E}">
        <p14:creationId xmlns:p14="http://schemas.microsoft.com/office/powerpoint/2010/main" val="328610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 with Weight Cutoff</a:t>
            </a:r>
          </a:p>
        </p:txBody>
      </p:sp>
      <p:pic>
        <p:nvPicPr>
          <p:cNvPr id="489476" name="Picture 4" descr="mrshk_wc_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139825"/>
            <a:ext cx="3765550" cy="48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9478" name="Text Box 6"/>
          <p:cNvSpPr txBox="1">
            <a:spLocks noChangeArrowheads="1"/>
          </p:cNvSpPr>
          <p:nvPr/>
        </p:nvSpPr>
        <p:spPr bwMode="auto">
          <a:xfrm>
            <a:off x="4813300" y="2235200"/>
            <a:ext cx="332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MCSA is relatively insensitive to weight cutoff.</a:t>
            </a:r>
          </a:p>
        </p:txBody>
      </p:sp>
      <p:sp>
        <p:nvSpPr>
          <p:cNvPr id="489479" name="Text Box 7"/>
          <p:cNvSpPr txBox="1">
            <a:spLocks noChangeArrowheads="1"/>
          </p:cNvSpPr>
          <p:nvPr/>
        </p:nvSpPr>
        <p:spPr bwMode="auto">
          <a:xfrm>
            <a:off x="4813300" y="3543300"/>
            <a:ext cx="35052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The source algorithm does a fit to generate the source.  This can result in more source particles than requested.  The maximum number of particles in any given iteration is shown in parenthesis.</a:t>
            </a:r>
          </a:p>
        </p:txBody>
      </p:sp>
    </p:spTree>
    <p:extLst>
      <p:ext uri="{BB962C8B-B14F-4D97-AF65-F5344CB8AC3E}">
        <p14:creationId xmlns:p14="http://schemas.microsoft.com/office/powerpoint/2010/main" val="59388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/>
              <a:t>Multi-</a:t>
            </a:r>
            <a:r>
              <a:rPr lang="en-US" dirty="0" smtClean="0"/>
              <a:t>Material Duct </a:t>
            </a:r>
            <a:r>
              <a:rPr lang="en-US" dirty="0"/>
              <a:t>Problem</a:t>
            </a:r>
          </a:p>
        </p:txBody>
      </p:sp>
      <p:pic>
        <p:nvPicPr>
          <p:cNvPr id="492549" name="Picture 5" descr="mult_m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924050"/>
            <a:ext cx="4318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2555" name="Picture 11" descr="latex-image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990600"/>
            <a:ext cx="42799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2556" name="Picture 12" descr="m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3733800"/>
            <a:ext cx="3094038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557" name="Text Box 13"/>
          <p:cNvSpPr txBox="1">
            <a:spLocks noChangeArrowheads="1"/>
          </p:cNvSpPr>
          <p:nvPr/>
        </p:nvSpPr>
        <p:spPr bwMode="auto">
          <a:xfrm>
            <a:off x="1339850" y="5676900"/>
            <a:ext cx="2222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Output at 1000 ns.</a:t>
            </a:r>
          </a:p>
        </p:txBody>
      </p:sp>
    </p:spTree>
    <p:extLst>
      <p:ext uri="{BB962C8B-B14F-4D97-AF65-F5344CB8AC3E}">
        <p14:creationId xmlns:p14="http://schemas.microsoft.com/office/powerpoint/2010/main" val="125023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 with Deterministic Methods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41806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Setting the stopping criterion to 1x10</a:t>
            </a:r>
            <a:r>
              <a:rPr lang="en-US" sz="2000" baseline="30000" dirty="0"/>
              <a:t>-8</a:t>
            </a:r>
            <a:r>
              <a:rPr lang="en-US" sz="2000" dirty="0"/>
              <a:t> for all methods we have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MCSA used 1000 particles per stage and a weight cutoff of 1x10</a:t>
            </a:r>
            <a:r>
              <a:rPr lang="en-US" sz="2000" baseline="30000" dirty="0"/>
              <a:t>-3</a:t>
            </a:r>
            <a:r>
              <a:rPr lang="en-US" sz="2000" dirty="0"/>
              <a:t>.</a:t>
            </a:r>
            <a:endParaRPr lang="en-US" sz="2000" baseline="30000" dirty="0"/>
          </a:p>
          <a:p>
            <a:pPr>
              <a:lnSpc>
                <a:spcPct val="80000"/>
              </a:lnSpc>
            </a:pPr>
            <a:r>
              <a:rPr lang="en-US" sz="2000" dirty="0"/>
              <a:t>Problem run to an elapsed time of 100 ns.</a:t>
            </a:r>
          </a:p>
        </p:txBody>
      </p:sp>
      <p:graphicFrame>
        <p:nvGraphicFramePr>
          <p:cNvPr id="4986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075530"/>
              </p:ext>
            </p:extLst>
          </p:nvPr>
        </p:nvGraphicFramePr>
        <p:xfrm>
          <a:off x="342901" y="2057400"/>
          <a:ext cx="8458198" cy="2081720"/>
        </p:xfrm>
        <a:graphic>
          <a:graphicData uri="http://schemas.openxmlformats.org/drawingml/2006/table">
            <a:tbl>
              <a:tblPr/>
              <a:tblGrid>
                <a:gridCol w="1104899"/>
                <a:gridCol w="1715349"/>
                <a:gridCol w="1408851"/>
                <a:gridCol w="1408851"/>
                <a:gridCol w="1410124"/>
                <a:gridCol w="1410124"/>
              </a:tblGrid>
              <a:tr h="660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Method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Preconditioner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 Iterations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Average Iterations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Relative Time per Iteration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Relative Runtime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Jacobi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42,881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4.22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2.93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1.02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14,097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1.39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26.60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1.94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MCSA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Jacobi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90,129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8.87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1.0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1.0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28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888705"/>
          </a:xfrm>
        </p:spPr>
        <p:txBody>
          <a:bodyPr/>
          <a:lstStyle/>
          <a:p>
            <a:r>
              <a:rPr lang="en-US" dirty="0" smtClean="0"/>
              <a:t>Monte Carlo Linear Solvers Library (MCLS)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49561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Developed by Stuart Slattery</a:t>
            </a:r>
          </a:p>
          <a:p>
            <a:r>
              <a:rPr lang="en-US" dirty="0" smtClean="0"/>
              <a:t>Designed to be easily incorporated with production physics codes</a:t>
            </a:r>
          </a:p>
          <a:p>
            <a:r>
              <a:rPr lang="en-US" dirty="0" smtClean="0"/>
              <a:t>General asynchronous Multiple-Set-Overlapping-Domain (MSOD) MCSA implementation</a:t>
            </a:r>
          </a:p>
          <a:p>
            <a:pPr lvl="1"/>
            <a:r>
              <a:rPr lang="en-US" dirty="0" smtClean="0"/>
              <a:t>Forward and </a:t>
            </a:r>
            <a:r>
              <a:rPr lang="en-US" dirty="0" err="1" smtClean="0"/>
              <a:t>adjoint</a:t>
            </a:r>
            <a:r>
              <a:rPr lang="en-US" dirty="0" smtClean="0"/>
              <a:t> Monte Carlo with method of expected values</a:t>
            </a:r>
          </a:p>
          <a:p>
            <a:pPr lvl="1"/>
            <a:r>
              <a:rPr lang="en-US" dirty="0" smtClean="0"/>
              <a:t>Parallel row matrix/vector interface</a:t>
            </a:r>
          </a:p>
          <a:p>
            <a:pPr lvl="1"/>
            <a:r>
              <a:rPr lang="en-US" dirty="0" smtClean="0"/>
              <a:t>General fixed point iteration strategy</a:t>
            </a:r>
          </a:p>
          <a:p>
            <a:pPr lvl="1"/>
            <a:r>
              <a:rPr lang="en-US" dirty="0" smtClean="0"/>
              <a:t>Explicit algebraic </a:t>
            </a:r>
            <a:r>
              <a:rPr lang="en-US" dirty="0" err="1" smtClean="0"/>
              <a:t>preconditioner</a:t>
            </a:r>
            <a:r>
              <a:rPr lang="en-US" dirty="0" smtClean="0"/>
              <a:t> suite</a:t>
            </a:r>
          </a:p>
          <a:p>
            <a:r>
              <a:rPr lang="en-US" dirty="0" smtClean="0"/>
              <a:t>Written in C</a:t>
            </a:r>
            <a:r>
              <a:rPr lang="en-US" baseline="30000" dirty="0" smtClean="0"/>
              <a:t>++</a:t>
            </a:r>
          </a:p>
          <a:p>
            <a:r>
              <a:rPr lang="en-US" dirty="0" smtClean="0"/>
              <a:t>Fully implements </a:t>
            </a:r>
            <a:r>
              <a:rPr lang="en-US" dirty="0" err="1" smtClean="0"/>
              <a:t>Trilinos</a:t>
            </a:r>
            <a:r>
              <a:rPr lang="en-US" dirty="0" smtClean="0"/>
              <a:t> solver library operator (</a:t>
            </a:r>
            <a:r>
              <a:rPr lang="en-US" dirty="0" err="1" smtClean="0"/>
              <a:t>Thyra</a:t>
            </a:r>
            <a:r>
              <a:rPr lang="en-US" dirty="0" smtClean="0"/>
              <a:t>) and solver (</a:t>
            </a:r>
            <a:r>
              <a:rPr lang="en-US" dirty="0" err="1" smtClean="0"/>
              <a:t>Stratimikos</a:t>
            </a:r>
            <a:r>
              <a:rPr lang="en-US" dirty="0" smtClean="0"/>
              <a:t>) abstractions</a:t>
            </a:r>
          </a:p>
          <a:p>
            <a:r>
              <a:rPr lang="en-US" dirty="0" smtClean="0"/>
              <a:t>Open source BSD 3-clause license</a:t>
            </a:r>
          </a:p>
          <a:p>
            <a:pPr lvl="1"/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sslattery</a:t>
            </a:r>
            <a:r>
              <a:rPr lang="en-US" dirty="0" smtClean="0"/>
              <a:t>/MCLS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81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Recent Investigations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4956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Investigated efficiency for steady-state reactor problems</a:t>
            </a:r>
          </a:p>
          <a:p>
            <a:pPr lvl="1"/>
            <a:r>
              <a:rPr lang="en-US" dirty="0" smtClean="0"/>
              <a:t>Implemented into CASL </a:t>
            </a:r>
            <a:r>
              <a:rPr lang="en-US" dirty="0" err="1" smtClean="0"/>
              <a:t>Insilico</a:t>
            </a:r>
            <a:r>
              <a:rPr lang="en-US" dirty="0" smtClean="0"/>
              <a:t> SP</a:t>
            </a:r>
            <a:r>
              <a:rPr lang="en-US" baseline="-25000" dirty="0" smtClean="0"/>
              <a:t>N</a:t>
            </a:r>
            <a:r>
              <a:rPr lang="en-US" dirty="0" smtClean="0"/>
              <a:t> code</a:t>
            </a:r>
          </a:p>
          <a:p>
            <a:pPr lvl="1"/>
            <a:r>
              <a:rPr lang="en-US" dirty="0" smtClean="0"/>
              <a:t>Tested on CASL 17×17 3D assembly benchmark problems </a:t>
            </a:r>
          </a:p>
          <a:p>
            <a:r>
              <a:rPr lang="en-US" dirty="0" smtClean="0"/>
              <a:t>Investigated efficiency for non-linear fluid flow</a:t>
            </a:r>
          </a:p>
          <a:p>
            <a:pPr lvl="1"/>
            <a:r>
              <a:rPr lang="en-US" dirty="0" smtClean="0"/>
              <a:t>Implemented in Sandia’s </a:t>
            </a:r>
            <a:r>
              <a:rPr lang="en-US" dirty="0" err="1" smtClean="0"/>
              <a:t>Drekar</a:t>
            </a:r>
            <a:r>
              <a:rPr lang="en-US" dirty="0" smtClean="0"/>
              <a:t> code (fully-implicit, stabilized finite element)</a:t>
            </a:r>
          </a:p>
          <a:p>
            <a:pPr lvl="1"/>
            <a:r>
              <a:rPr lang="en-US" dirty="0" smtClean="0"/>
              <a:t>Solved three </a:t>
            </a:r>
            <a:r>
              <a:rPr lang="en-US" dirty="0" err="1" smtClean="0"/>
              <a:t>Navier</a:t>
            </a:r>
            <a:r>
              <a:rPr lang="en-US" dirty="0" smtClean="0"/>
              <a:t>-Stokes benchmark problems</a:t>
            </a:r>
          </a:p>
          <a:p>
            <a:pPr lvl="2"/>
            <a:r>
              <a:rPr lang="en-US" dirty="0" smtClean="0"/>
              <a:t>Thermal convection cavity problem</a:t>
            </a:r>
          </a:p>
          <a:p>
            <a:pPr lvl="2"/>
            <a:r>
              <a:rPr lang="en-US" dirty="0" smtClean="0"/>
              <a:t>Lid driven cavity problem</a:t>
            </a:r>
          </a:p>
          <a:p>
            <a:pPr lvl="2"/>
            <a:r>
              <a:rPr lang="en-US" dirty="0" smtClean="0"/>
              <a:t>Backward-facing step problem</a:t>
            </a:r>
          </a:p>
          <a:p>
            <a:r>
              <a:rPr lang="en-US" dirty="0" smtClean="0"/>
              <a:t>Parallelization</a:t>
            </a:r>
          </a:p>
          <a:p>
            <a:pPr lvl="1"/>
            <a:r>
              <a:rPr lang="en-US" dirty="0" smtClean="0"/>
              <a:t>Multiple-Set-Overlapping-Domain (MSOD) algorithm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5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SP</a:t>
            </a:r>
            <a:r>
              <a:rPr lang="en-US" baseline="-25000" dirty="0" smtClean="0"/>
              <a:t>N</a:t>
            </a:r>
            <a:r>
              <a:rPr lang="en-US" dirty="0" smtClean="0"/>
              <a:t>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3920047"/>
          </a:xfrm>
        </p:spPr>
        <p:txBody>
          <a:bodyPr/>
          <a:lstStyle/>
          <a:p>
            <a:r>
              <a:rPr lang="en-US" dirty="0" smtClean="0"/>
              <a:t>The SP</a:t>
            </a:r>
            <a:r>
              <a:rPr lang="en-US" baseline="-25000" dirty="0" smtClean="0"/>
              <a:t>N</a:t>
            </a:r>
            <a:r>
              <a:rPr lang="en-US" dirty="0" smtClean="0"/>
              <a:t> equations are implemented in CASL’s </a:t>
            </a:r>
            <a:r>
              <a:rPr lang="en-US" dirty="0" err="1" smtClean="0"/>
              <a:t>Insilico</a:t>
            </a:r>
            <a:r>
              <a:rPr lang="en-US" dirty="0" smtClean="0"/>
              <a:t> code and are used to provide global, 3D, low-order transport solutions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Applying second-order, finite-volume differencing and grouping linear combinations of flux moments: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514600"/>
            <a:ext cx="7543800" cy="1739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5486400"/>
            <a:ext cx="6997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2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724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next generation of computational science applications will require numerical solvers that are capable of high performance on proposed HPC platforms. </a:t>
            </a:r>
            <a:endParaRPr lang="en-US" dirty="0" smtClean="0"/>
          </a:p>
          <a:p>
            <a:r>
              <a:rPr lang="en-US" dirty="0"/>
              <a:t>In order to meet this goal solvers must be resilient to soft and hard system failures, provide high concurrency on heterogeneous hardware configurations, and retain numerical accuracy and efficiency. </a:t>
            </a:r>
            <a:endParaRPr lang="en-US" dirty="0" smtClean="0"/>
          </a:p>
          <a:p>
            <a:r>
              <a:rPr lang="en-US" dirty="0"/>
              <a:t>In light of these requirements, a natural avenue of inquiry would be to adapt the current stable of numerically efficient solvers to this new high-performance computing regime. </a:t>
            </a:r>
            <a:endParaRPr lang="en-US" dirty="0" smtClean="0"/>
          </a:p>
          <a:p>
            <a:r>
              <a:rPr lang="en-US" dirty="0"/>
              <a:t>However, an alternative approach would be to investigate different classes of algorithms that can address issues of resiliency, particularly fault tolerance and hard processor failures, naturally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Monte Carlo methods have the potential to realize this goal</a:t>
            </a:r>
          </a:p>
          <a:p>
            <a:pPr lvl="1"/>
            <a:r>
              <a:rPr lang="en-US" dirty="0" smtClean="0"/>
              <a:t>Soft errors appear as high-variance events</a:t>
            </a:r>
          </a:p>
          <a:p>
            <a:pPr lvl="1"/>
            <a:r>
              <a:rPr lang="en-US" dirty="0" smtClean="0"/>
              <a:t>Hard errors (node failure) can be addressed by discarding those tally contributions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2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-Eigenvalue Solution with MCSA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14400"/>
            <a:ext cx="3048000" cy="4114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Power Iteration MCSA Scheme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2641600" cy="3352800"/>
          </a:xfrm>
          <a:prstGeom prst="rect">
            <a:avLst/>
          </a:prstGeom>
        </p:spPr>
      </p:pic>
      <p:pic>
        <p:nvPicPr>
          <p:cNvPr id="6" name="Picture 5" descr="A1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5" t="3894" r="12162" b="6457"/>
          <a:stretch/>
        </p:blipFill>
        <p:spPr>
          <a:xfrm>
            <a:off x="4599947" y="2667000"/>
            <a:ext cx="3865663" cy="3505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1" y="914400"/>
            <a:ext cx="5791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Inject MCSA as the solver at each eigenvalue iterations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Transport operator is static – one time cost for MCSA setup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Current </a:t>
            </a:r>
            <a:r>
              <a:rPr lang="en-US" dirty="0" err="1" smtClean="0"/>
              <a:t>Insilico</a:t>
            </a:r>
            <a:r>
              <a:rPr lang="en-US" dirty="0" smtClean="0"/>
              <a:t> implementation gives the full 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5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Fuel Assembly Criticality Calculations</a:t>
            </a:r>
            <a:endParaRPr lang="en-US" dirty="0"/>
          </a:p>
        </p:txBody>
      </p:sp>
      <p:pic>
        <p:nvPicPr>
          <p:cNvPr id="5" name="Picture 4" descr="problem3_radial_m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3048000" cy="3035610"/>
          </a:xfrm>
          <a:prstGeom prst="rect">
            <a:avLst/>
          </a:prstGeom>
        </p:spPr>
      </p:pic>
      <p:pic>
        <p:nvPicPr>
          <p:cNvPr id="6" name="Picture 5" descr="problem3_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7200"/>
            <a:ext cx="3886200" cy="812155"/>
          </a:xfrm>
          <a:prstGeom prst="rect">
            <a:avLst/>
          </a:prstGeom>
        </p:spPr>
      </p:pic>
      <p:pic>
        <p:nvPicPr>
          <p:cNvPr id="7" name="Picture 6" descr="problem3_axial_ma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200" y="5638800"/>
            <a:ext cx="4343400" cy="240311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400"/>
            <a:ext cx="3302000" cy="2273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2065" y="1295400"/>
            <a:ext cx="502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CASL Problem 3: 17×17 quarter symmetry HZP LWR fuel assembly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Multigroup</a:t>
            </a:r>
            <a:r>
              <a:rPr lang="en-US" dirty="0" smtClean="0"/>
              <a:t> SP</a:t>
            </a:r>
            <a:r>
              <a:rPr lang="en-US" baseline="-25000" dirty="0" smtClean="0"/>
              <a:t>N</a:t>
            </a:r>
            <a:r>
              <a:rPr lang="en-US" dirty="0" smtClean="0"/>
              <a:t> discretization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MCLS integrated in CASL </a:t>
            </a:r>
            <a:r>
              <a:rPr lang="en-US" dirty="0" err="1" smtClean="0"/>
              <a:t>Insilico</a:t>
            </a:r>
            <a:r>
              <a:rPr lang="en-US" dirty="0" smtClean="0"/>
              <a:t> code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Emphasize iterative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2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MCSA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50323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As                     things get complicated in a hurry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Number of histories to converge within 100 iterations grows dramatically after 0.97</a:t>
            </a:r>
          </a:p>
          <a:p>
            <a:pPr lvl="1"/>
            <a:r>
              <a:rPr lang="en-US" dirty="0" smtClean="0"/>
              <a:t>Below 0.97, all methods converge using 1 history per DOF</a:t>
            </a:r>
          </a:p>
          <a:p>
            <a:pPr lvl="1"/>
            <a:r>
              <a:rPr lang="en-US" dirty="0" smtClean="0"/>
              <a:t>At 0.998 50 histories per DOF are required</a:t>
            </a:r>
            <a:endParaRPr lang="en-US" dirty="0"/>
          </a:p>
          <a:p>
            <a:r>
              <a:rPr lang="en-US" dirty="0" smtClean="0"/>
              <a:t>Robust </a:t>
            </a:r>
            <a:r>
              <a:rPr lang="en-US" dirty="0" err="1" smtClean="0"/>
              <a:t>preconditioners</a:t>
            </a:r>
            <a:r>
              <a:rPr lang="en-US" dirty="0" smtClean="0"/>
              <a:t> are required for SP</a:t>
            </a:r>
            <a:r>
              <a:rPr lang="en-US" baseline="-25000" dirty="0" smtClean="0"/>
              <a:t>N</a:t>
            </a:r>
            <a:r>
              <a:rPr lang="en-US" dirty="0" smtClean="0"/>
              <a:t> problems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229712" cy="304800"/>
          </a:xfrm>
          <a:prstGeom prst="rect">
            <a:avLst/>
          </a:prstGeom>
        </p:spPr>
      </p:pic>
      <p:pic>
        <p:nvPicPr>
          <p:cNvPr id="6" name="Picture 5" descr="breakdown_iteratio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4114800" cy="2730012"/>
          </a:xfrm>
          <a:prstGeom prst="rect">
            <a:avLst/>
          </a:prstGeom>
        </p:spPr>
      </p:pic>
      <p:pic>
        <p:nvPicPr>
          <p:cNvPr id="7" name="Picture 6" descr="breakdown_histori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4114800" cy="27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Fuel Assembly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854" y="1143000"/>
            <a:ext cx="4038600" cy="4343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Comparisons to </a:t>
            </a:r>
            <a:r>
              <a:rPr lang="en-US" dirty="0" err="1" smtClean="0"/>
              <a:t>Trilinos</a:t>
            </a:r>
            <a:r>
              <a:rPr lang="en-US" dirty="0" smtClean="0"/>
              <a:t> Aztec </a:t>
            </a:r>
            <a:r>
              <a:rPr lang="en-US" dirty="0" err="1" smtClean="0"/>
              <a:t>Krylov</a:t>
            </a:r>
            <a:r>
              <a:rPr lang="en-US" dirty="0" smtClean="0"/>
              <a:t> solvers with ILUT</a:t>
            </a:r>
          </a:p>
          <a:p>
            <a:r>
              <a:rPr lang="en-US" dirty="0" smtClean="0"/>
              <a:t>MCLS verified for the k-eigenvalue and neutron flux in all groups</a:t>
            </a:r>
          </a:p>
          <a:p>
            <a:r>
              <a:rPr lang="en-US" dirty="0" smtClean="0"/>
              <a:t>MCSA converged in fewer iterations than GMRES, more than </a:t>
            </a:r>
            <a:r>
              <a:rPr lang="en-US" dirty="0" err="1" smtClean="0"/>
              <a:t>BiCGStab</a:t>
            </a:r>
            <a:endParaRPr lang="en-US" dirty="0" smtClean="0"/>
          </a:p>
          <a:p>
            <a:r>
              <a:rPr lang="en-US" dirty="0" smtClean="0"/>
              <a:t>Explicit preconditioning strategy destroys </a:t>
            </a:r>
            <a:r>
              <a:rPr lang="en-US" dirty="0" err="1" smtClean="0"/>
              <a:t>sparsity</a:t>
            </a:r>
            <a:r>
              <a:rPr lang="en-US" dirty="0" smtClean="0"/>
              <a:t> and elevates CPU times</a:t>
            </a:r>
          </a:p>
          <a:p>
            <a:r>
              <a:rPr lang="en-US" dirty="0" smtClean="0"/>
              <a:t>Spectral radius and memory limitations combine to prevent solutions at finer </a:t>
            </a:r>
            <a:r>
              <a:rPr lang="en-US" dirty="0" err="1" smtClean="0"/>
              <a:t>discretizations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76736"/>
              </p:ext>
            </p:extLst>
          </p:nvPr>
        </p:nvGraphicFramePr>
        <p:xfrm>
          <a:off x="5638800" y="144391"/>
          <a:ext cx="3352800" cy="28274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/>
                <a:gridCol w="1905000"/>
              </a:tblGrid>
              <a:tr h="7235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Solver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Average linear</a:t>
                      </a:r>
                      <a:r>
                        <a:rPr lang="en-US" sz="1400" baseline="0" dirty="0" smtClean="0"/>
                        <a:t> solver iterations per eigenvalue iteration</a:t>
                      </a:r>
                      <a:endParaRPr lang="en-US" sz="1400" dirty="0"/>
                    </a:p>
                  </a:txBody>
                  <a:tcPr/>
                </a:tc>
              </a:tr>
              <a:tr h="41917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BiCGStab</a:t>
                      </a:r>
                      <a:r>
                        <a:rPr lang="en-US" sz="1400" dirty="0" smtClean="0"/>
                        <a:t>-ILUT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12.4</a:t>
                      </a:r>
                      <a:endParaRPr lang="en-US" sz="1400" dirty="0"/>
                    </a:p>
                  </a:txBody>
                  <a:tcPr/>
                </a:tc>
              </a:tr>
              <a:tr h="419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GMRES-ILUT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18.9</a:t>
                      </a:r>
                      <a:endParaRPr lang="en-US" sz="1400" dirty="0"/>
                    </a:p>
                  </a:txBody>
                  <a:tcPr/>
                </a:tc>
              </a:tr>
              <a:tr h="419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MCSA-ILUT-R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16.8</a:t>
                      </a:r>
                      <a:endParaRPr lang="en-US" sz="1400" dirty="0"/>
                    </a:p>
                  </a:txBody>
                  <a:tcPr/>
                </a:tc>
              </a:tr>
              <a:tr h="419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MCSA-ILUT-MR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17.5</a:t>
                      </a:r>
                      <a:endParaRPr lang="en-US" sz="1400" dirty="0"/>
                    </a:p>
                  </a:txBody>
                  <a:tcPr/>
                </a:tc>
              </a:tr>
              <a:tr h="419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Richardson-ILUT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63.4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38800" y="3124200"/>
            <a:ext cx="328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for 4-group SPN solve</a:t>
            </a:r>
            <a:endParaRPr lang="en-US" dirty="0"/>
          </a:p>
        </p:txBody>
      </p:sp>
      <p:pic>
        <p:nvPicPr>
          <p:cNvPr id="7" name="Picture 6" descr="solver_tim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3505199"/>
            <a:ext cx="5105400" cy="28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7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Multiple-Set Overlapping Domain (MSOD) Decomposition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4876800"/>
            <a:ext cx="8229600" cy="1621982"/>
          </a:xfrm>
        </p:spPr>
        <p:txBody>
          <a:bodyPr/>
          <a:lstStyle/>
          <a:p>
            <a:r>
              <a:rPr lang="en-US" dirty="0" smtClean="0"/>
              <a:t>Multiple sets replicate the domain</a:t>
            </a:r>
          </a:p>
          <a:p>
            <a:r>
              <a:rPr lang="en-US" dirty="0" smtClean="0"/>
              <a:t>Domains overlap within a set</a:t>
            </a:r>
          </a:p>
          <a:p>
            <a:r>
              <a:rPr lang="en-US" dirty="0" smtClean="0"/>
              <a:t>Each set contains the full domain</a:t>
            </a:r>
            <a:endParaRPr lang="en-US" dirty="0"/>
          </a:p>
        </p:txBody>
      </p:sp>
      <p:pic>
        <p:nvPicPr>
          <p:cNvPr id="5" name="Picture 4" descr="msod_constru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4114800" cy="3104470"/>
          </a:xfrm>
          <a:prstGeom prst="rect">
            <a:avLst/>
          </a:prstGeom>
        </p:spPr>
      </p:pic>
      <p:pic>
        <p:nvPicPr>
          <p:cNvPr id="6" name="Picture 5" descr="msod_tall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95400"/>
            <a:ext cx="4114800" cy="3104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4495800"/>
            <a:ext cx="218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MSOD construction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4495800"/>
            <a:ext cx="236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MSOD tally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888705"/>
          </a:xfrm>
        </p:spPr>
        <p:txBody>
          <a:bodyPr/>
          <a:lstStyle/>
          <a:p>
            <a:r>
              <a:rPr lang="en-US" dirty="0" smtClean="0"/>
              <a:t>Leadership Class Parallel Scaling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3532249"/>
          </a:xfrm>
        </p:spPr>
        <p:txBody>
          <a:bodyPr/>
          <a:lstStyle/>
          <a:p>
            <a:r>
              <a:rPr lang="en-US" dirty="0" smtClean="0"/>
              <a:t>Simple 2D neutron diffusion problem for control – spectral radius is maintained as global problem size grows</a:t>
            </a:r>
          </a:p>
          <a:p>
            <a:r>
              <a:rPr lang="en-US" dirty="0" smtClean="0"/>
              <a:t>Comparison to </a:t>
            </a:r>
            <a:r>
              <a:rPr lang="en-US" dirty="0" err="1" smtClean="0"/>
              <a:t>Trilinos</a:t>
            </a:r>
            <a:r>
              <a:rPr lang="en-US" dirty="0" smtClean="0"/>
              <a:t> </a:t>
            </a:r>
            <a:r>
              <a:rPr lang="en-US" dirty="0" err="1" smtClean="0"/>
              <a:t>Belos</a:t>
            </a:r>
            <a:r>
              <a:rPr lang="en-US" dirty="0" smtClean="0"/>
              <a:t> </a:t>
            </a:r>
            <a:r>
              <a:rPr lang="en-US" dirty="0" err="1" smtClean="0"/>
              <a:t>Krylov</a:t>
            </a:r>
            <a:r>
              <a:rPr lang="en-US" dirty="0" smtClean="0"/>
              <a:t> solvers with Jacobi preconditioning</a:t>
            </a:r>
          </a:p>
          <a:p>
            <a:r>
              <a:rPr lang="en-US" dirty="0" smtClean="0"/>
              <a:t>Strong scaling – Global size fixed at 1.6×10</a:t>
            </a:r>
            <a:r>
              <a:rPr lang="en-US" baseline="30000" dirty="0" smtClean="0"/>
              <a:t>7</a:t>
            </a:r>
            <a:r>
              <a:rPr lang="en-US" dirty="0" smtClean="0"/>
              <a:t> DOF</a:t>
            </a:r>
          </a:p>
          <a:p>
            <a:r>
              <a:rPr lang="en-US" dirty="0" smtClean="0"/>
              <a:t>Weak scaling – Local size fixed at 4×10</a:t>
            </a:r>
            <a:r>
              <a:rPr lang="en-US" baseline="30000" dirty="0" smtClean="0"/>
              <a:t>4</a:t>
            </a:r>
            <a:r>
              <a:rPr lang="en-US" dirty="0" smtClean="0"/>
              <a:t> DOF</a:t>
            </a:r>
          </a:p>
          <a:p>
            <a:r>
              <a:rPr lang="en-US" dirty="0" smtClean="0"/>
              <a:t>Calculations performed on Titan Cray XK7 at ORNL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82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4419600"/>
            <a:ext cx="8229600" cy="2009781"/>
          </a:xfrm>
        </p:spPr>
        <p:txBody>
          <a:bodyPr/>
          <a:lstStyle/>
          <a:p>
            <a:r>
              <a:rPr lang="en-US" dirty="0" smtClean="0"/>
              <a:t>MCLS is an order of magnitude slower arithmetically</a:t>
            </a:r>
          </a:p>
          <a:p>
            <a:r>
              <a:rPr lang="en-US" dirty="0" smtClean="0"/>
              <a:t>Super-linear speed-up from memory thrashing in base case</a:t>
            </a:r>
          </a:p>
          <a:p>
            <a:r>
              <a:rPr lang="en-US" dirty="0" smtClean="0"/>
              <a:t>CG demonstrates poor scaling due to the cheaper iteration sequence</a:t>
            </a:r>
            <a:endParaRPr lang="en-US" dirty="0"/>
          </a:p>
        </p:txBody>
      </p:sp>
      <p:pic>
        <p:nvPicPr>
          <p:cNvPr id="4" name="Picture 3" descr="titan_pure_strong_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4114800" cy="2546131"/>
          </a:xfrm>
          <a:prstGeom prst="rect">
            <a:avLst/>
          </a:prstGeom>
        </p:spPr>
      </p:pic>
      <p:pic>
        <p:nvPicPr>
          <p:cNvPr id="5" name="Picture 4" descr="titan_pure_stro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47800"/>
            <a:ext cx="4114800" cy="2486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4038600"/>
            <a:ext cx="112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403860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Absolute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88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Weak Scaling 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4419600"/>
            <a:ext cx="8229600" cy="1621982"/>
          </a:xfrm>
        </p:spPr>
        <p:txBody>
          <a:bodyPr/>
          <a:lstStyle/>
          <a:p>
            <a:r>
              <a:rPr lang="en-US" dirty="0" smtClean="0"/>
              <a:t>Spectral radius maintained by growing the global boundary</a:t>
            </a:r>
          </a:p>
          <a:p>
            <a:r>
              <a:rPr lang="en-US" dirty="0" smtClean="0"/>
              <a:t>MCSA maintained constant number of iterations</a:t>
            </a:r>
          </a:p>
          <a:p>
            <a:r>
              <a:rPr lang="en-US" dirty="0" err="1" smtClean="0"/>
              <a:t>Krylov</a:t>
            </a:r>
            <a:r>
              <a:rPr lang="en-US" dirty="0" smtClean="0"/>
              <a:t> iteration count reduced as a function problem size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4038600"/>
            <a:ext cx="112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403860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Absolute efficiency</a:t>
            </a:r>
            <a:endParaRPr lang="en-US" dirty="0"/>
          </a:p>
        </p:txBody>
      </p:sp>
      <p:pic>
        <p:nvPicPr>
          <p:cNvPr id="3" name="Picture 2" descr="titan_pure_weak_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4114800" cy="2277687"/>
          </a:xfrm>
          <a:prstGeom prst="rect">
            <a:avLst/>
          </a:prstGeom>
        </p:spPr>
      </p:pic>
      <p:pic>
        <p:nvPicPr>
          <p:cNvPr id="9" name="Picture 8" descr="titan_weak_absolu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47800"/>
            <a:ext cx="4114800" cy="22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70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888705"/>
          </a:xfrm>
        </p:spPr>
        <p:txBody>
          <a:bodyPr/>
          <a:lstStyle/>
          <a:p>
            <a:r>
              <a:rPr lang="en-US" dirty="0" smtClean="0"/>
              <a:t>Strong Scaling Results with Multiple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1442446"/>
          </a:xfrm>
        </p:spPr>
        <p:txBody>
          <a:bodyPr/>
          <a:lstStyle/>
          <a:p>
            <a:r>
              <a:rPr lang="en-US" b="1" dirty="0" smtClean="0"/>
              <a:t>Splitting</a:t>
            </a:r>
            <a:r>
              <a:rPr lang="en-US" dirty="0" smtClean="0"/>
              <a:t>: same global number of histories as the single set</a:t>
            </a:r>
          </a:p>
          <a:p>
            <a:r>
              <a:rPr lang="en-US" b="1" dirty="0" smtClean="0"/>
              <a:t>Replicating</a:t>
            </a:r>
            <a:r>
              <a:rPr lang="en-US" dirty="0" smtClean="0"/>
              <a:t>: set-multiple of single set problem global histories</a:t>
            </a:r>
            <a:endParaRPr lang="en-US" dirty="0"/>
          </a:p>
        </p:txBody>
      </p:sp>
      <p:pic>
        <p:nvPicPr>
          <p:cNvPr id="4" name="Picture 3" descr="titan_strong_ms_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4114800" cy="2735084"/>
          </a:xfrm>
          <a:prstGeom prst="rect">
            <a:avLst/>
          </a:prstGeom>
        </p:spPr>
      </p:pic>
      <p:pic>
        <p:nvPicPr>
          <p:cNvPr id="5" name="Picture 4" descr="titan_strong_ms_e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819400"/>
            <a:ext cx="4114800" cy="2587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5638800"/>
            <a:ext cx="112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56388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Absolute efficiency: relative to 16-core 1-set base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2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Weak Scaling with Multiple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495800"/>
            <a:ext cx="8229600" cy="1877437"/>
          </a:xfrm>
        </p:spPr>
        <p:txBody>
          <a:bodyPr/>
          <a:lstStyle/>
          <a:p>
            <a:r>
              <a:rPr lang="en-US" dirty="0" smtClean="0"/>
              <a:t>Adding sets is a hybrid strong/weak scaling exercise</a:t>
            </a:r>
          </a:p>
          <a:p>
            <a:pPr lvl="1"/>
            <a:r>
              <a:rPr lang="en-US" dirty="0" smtClean="0"/>
              <a:t>N/P is not preserved as sets are added, N/SP is held constant</a:t>
            </a:r>
          </a:p>
          <a:p>
            <a:r>
              <a:rPr lang="en-US" dirty="0" smtClean="0"/>
              <a:t>Superposition of Monte Carlo results enhances time to solution</a:t>
            </a:r>
            <a:endParaRPr lang="en-US" dirty="0"/>
          </a:p>
        </p:txBody>
      </p:sp>
      <p:pic>
        <p:nvPicPr>
          <p:cNvPr id="4" name="Picture 3" descr="titan_weak_ms_e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19200"/>
            <a:ext cx="4114800" cy="2592688"/>
          </a:xfrm>
          <a:prstGeom prst="rect">
            <a:avLst/>
          </a:prstGeom>
        </p:spPr>
      </p:pic>
      <p:pic>
        <p:nvPicPr>
          <p:cNvPr id="5" name="Picture 4" descr="titan_weak_ms_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4114800" cy="2598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3886200"/>
            <a:ext cx="112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38862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Absolute efficiency: relative to 16-core 1-set base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0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Monte Carlo Linear Solvers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4043158"/>
          </a:xfrm>
        </p:spPr>
        <p:txBody>
          <a:bodyPr/>
          <a:lstStyle/>
          <a:p>
            <a:r>
              <a:rPr lang="en-US" dirty="0"/>
              <a:t>Monte Carlo methods for solving linear systems have been around a long time (</a:t>
            </a:r>
            <a:r>
              <a:rPr lang="en-US" dirty="0" err="1"/>
              <a:t>Hammersley</a:t>
            </a:r>
            <a:r>
              <a:rPr lang="en-US" dirty="0"/>
              <a:t> and </a:t>
            </a:r>
            <a:r>
              <a:rPr lang="en-US" dirty="0" err="1"/>
              <a:t>Handscomb</a:t>
            </a:r>
            <a:r>
              <a:rPr lang="en-US" dirty="0"/>
              <a:t>, 1964).</a:t>
            </a:r>
          </a:p>
          <a:p>
            <a:pPr lvl="1"/>
            <a:r>
              <a:rPr lang="en-US" dirty="0"/>
              <a:t>Slow and </a:t>
            </a:r>
            <a:r>
              <a:rPr lang="en-US" dirty="0" smtClean="0"/>
              <a:t>noisy</a:t>
            </a:r>
          </a:p>
          <a:p>
            <a:pPr lvl="1"/>
            <a:r>
              <a:rPr lang="en-US" dirty="0" smtClean="0"/>
              <a:t>These methods are actually credited to von Neumann and </a:t>
            </a:r>
            <a:r>
              <a:rPr lang="en-US" dirty="0" err="1" smtClean="0"/>
              <a:t>Ulam</a:t>
            </a:r>
            <a:endParaRPr lang="en-US" dirty="0"/>
          </a:p>
          <a:p>
            <a:r>
              <a:rPr lang="en-US" dirty="0" err="1"/>
              <a:t>Halton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(1962-1994) Sequential Monte Carlo is a residual technique that is far more efficient (exponential convergence).</a:t>
            </a:r>
          </a:p>
          <a:p>
            <a:r>
              <a:rPr lang="en-US" dirty="0"/>
              <a:t>This work has not made significant impacts in the computational transport (or broader numerical) community.</a:t>
            </a:r>
          </a:p>
        </p:txBody>
      </p:sp>
    </p:spTree>
    <p:extLst>
      <p:ext uri="{BB962C8B-B14F-4D97-AF65-F5344CB8AC3E}">
        <p14:creationId xmlns:p14="http://schemas.microsoft.com/office/powerpoint/2010/main" val="161529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Summary of parallel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3740510"/>
          </a:xfrm>
        </p:spPr>
        <p:txBody>
          <a:bodyPr/>
          <a:lstStyle/>
          <a:p>
            <a:r>
              <a:rPr lang="en-US" dirty="0" smtClean="0"/>
              <a:t>MCSA scales favorably compared to production </a:t>
            </a:r>
            <a:r>
              <a:rPr lang="en-US" dirty="0" err="1" smtClean="0"/>
              <a:t>Krylov</a:t>
            </a:r>
            <a:r>
              <a:rPr lang="en-US" dirty="0" smtClean="0"/>
              <a:t> methods for both strong and weak scaling cases</a:t>
            </a:r>
          </a:p>
          <a:p>
            <a:r>
              <a:rPr lang="en-US" dirty="0" smtClean="0"/>
              <a:t>Multiple sets offers a means to reduce time to solution by solving multiple copies of the original problem and combining the solutions using superposition</a:t>
            </a:r>
          </a:p>
          <a:p>
            <a:r>
              <a:rPr lang="en-US" dirty="0" smtClean="0"/>
              <a:t>MCSA is most efficiently used in parallel as a stochastic realization of an additive Schwarz method</a:t>
            </a:r>
          </a:p>
          <a:p>
            <a:pPr lvl="1"/>
            <a:r>
              <a:rPr lang="en-US" dirty="0" smtClean="0"/>
              <a:t>Investigating this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5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292225"/>
            <a:ext cx="8229600" cy="5433282"/>
          </a:xfrm>
        </p:spPr>
        <p:txBody>
          <a:bodyPr/>
          <a:lstStyle/>
          <a:p>
            <a:r>
              <a:rPr lang="en-US" dirty="0" smtClean="0"/>
              <a:t>Shortcomings observed on real problems</a:t>
            </a:r>
          </a:p>
          <a:p>
            <a:pPr lvl="1"/>
            <a:r>
              <a:rPr lang="en-US" dirty="0" smtClean="0"/>
              <a:t>Significant optimization required to determine production feasibility and true scalability</a:t>
            </a:r>
          </a:p>
          <a:p>
            <a:pPr lvl="1"/>
            <a:r>
              <a:rPr lang="en-US" dirty="0" smtClean="0"/>
              <a:t>Explicit algebraic preconditioning methods not sufficient</a:t>
            </a:r>
          </a:p>
          <a:p>
            <a:pPr lvl="1"/>
            <a:r>
              <a:rPr lang="en-US" dirty="0" smtClean="0"/>
              <a:t>Spectral radius limitation is severe</a:t>
            </a:r>
          </a:p>
          <a:p>
            <a:r>
              <a:rPr lang="en-US" dirty="0" smtClean="0"/>
              <a:t>Preconditioning improvements</a:t>
            </a:r>
          </a:p>
          <a:p>
            <a:pPr lvl="1"/>
            <a:r>
              <a:rPr lang="en-US" dirty="0" smtClean="0"/>
              <a:t>Variance reduction based strategy</a:t>
            </a:r>
          </a:p>
          <a:p>
            <a:pPr lvl="1"/>
            <a:r>
              <a:rPr lang="en-US" dirty="0" smtClean="0"/>
              <a:t>Reduced order physics/PDE models for acceleration</a:t>
            </a:r>
          </a:p>
          <a:p>
            <a:r>
              <a:rPr lang="en-US" dirty="0" smtClean="0"/>
              <a:t>Performance improvements</a:t>
            </a:r>
          </a:p>
          <a:p>
            <a:pPr lvl="1"/>
            <a:r>
              <a:rPr lang="en-US" dirty="0" smtClean="0"/>
              <a:t>Random walk optimizations</a:t>
            </a:r>
          </a:p>
          <a:p>
            <a:pPr lvl="1"/>
            <a:r>
              <a:rPr lang="en-US" dirty="0" smtClean="0"/>
              <a:t>Multiple set reduction analysis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0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Establishing Notation</a:t>
            </a:r>
            <a:endParaRPr lang="en-US" dirty="0"/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1292225"/>
            <a:ext cx="8229600" cy="3323986"/>
          </a:xfrm>
        </p:spPr>
        <p:txBody>
          <a:bodyPr/>
          <a:lstStyle/>
          <a:p>
            <a:r>
              <a:rPr lang="en-US" dirty="0"/>
              <a:t>The linear matrix system,</a:t>
            </a:r>
          </a:p>
          <a:p>
            <a:pPr>
              <a:buFont typeface="Symbol" charset="0"/>
              <a:buNone/>
            </a:pPr>
            <a:endParaRPr lang="en-US" dirty="0"/>
          </a:p>
          <a:p>
            <a:r>
              <a:rPr lang="en-US" dirty="0"/>
              <a:t>Define the </a:t>
            </a:r>
            <a:r>
              <a:rPr lang="en-US" i="1" dirty="0"/>
              <a:t>iteration</a:t>
            </a:r>
            <a:r>
              <a:rPr lang="en-US" dirty="0"/>
              <a:t> matrix,</a:t>
            </a:r>
          </a:p>
          <a:p>
            <a:pPr>
              <a:buFont typeface="Symbol" charset="0"/>
              <a:buNone/>
            </a:pPr>
            <a:endParaRPr lang="en-US" dirty="0" smtClean="0"/>
          </a:p>
          <a:p>
            <a:pPr>
              <a:buFont typeface="Symbol" charset="0"/>
              <a:buNone/>
            </a:pPr>
            <a:endParaRPr lang="en-US" dirty="0"/>
          </a:p>
          <a:p>
            <a:r>
              <a:rPr lang="en-US" dirty="0"/>
              <a:t>Leads to the </a:t>
            </a:r>
            <a:r>
              <a:rPr lang="en-US" i="1" dirty="0"/>
              <a:t>Neumann</a:t>
            </a:r>
            <a:r>
              <a:rPr lang="en-US" dirty="0"/>
              <a:t> Series.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1981200"/>
            <a:ext cx="1028700" cy="2286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3276600"/>
            <a:ext cx="37592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5029200"/>
            <a:ext cx="8089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0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77800"/>
            <a:ext cx="8229600" cy="496290"/>
          </a:xfrm>
        </p:spPr>
        <p:txBody>
          <a:bodyPr/>
          <a:lstStyle/>
          <a:p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Neumann Series will converge given</a:t>
            </a:r>
          </a:p>
          <a:p>
            <a:pPr>
              <a:buFont typeface="Symbol" charset="0"/>
              <a:buNone/>
            </a:pPr>
            <a:endParaRPr lang="en-US" dirty="0"/>
          </a:p>
          <a:p>
            <a:r>
              <a:rPr lang="en-US" dirty="0"/>
              <a:t>This implies the following iterative solution</a:t>
            </a:r>
          </a:p>
          <a:p>
            <a:endParaRPr lang="en-US" dirty="0"/>
          </a:p>
          <a:p>
            <a:pPr>
              <a:buFont typeface="Symbol" charset="0"/>
              <a:buNone/>
            </a:pPr>
            <a:r>
              <a:rPr lang="en-US" dirty="0"/>
              <a:t>	</a:t>
            </a:r>
          </a:p>
          <a:p>
            <a:pPr>
              <a:buFont typeface="Symbol" charset="0"/>
              <a:buNone/>
            </a:pPr>
            <a:r>
              <a:rPr lang="en-US" dirty="0"/>
              <a:t>	which is also known as </a:t>
            </a:r>
            <a:r>
              <a:rPr lang="en-US" i="1" dirty="0"/>
              <a:t>Richardson</a:t>
            </a:r>
            <a:r>
              <a:rPr lang="en-US" dirty="0"/>
              <a:t>, or fixed-point, iteration.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1981200"/>
            <a:ext cx="1206500" cy="3175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3352800"/>
            <a:ext cx="2209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Monte Carlo Solutions of Linear Systems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Random walks can simulate the terms in the Neumann series.</a:t>
            </a:r>
          </a:p>
          <a:p>
            <a:r>
              <a:rPr lang="en-US" sz="2400"/>
              <a:t>There are two approaches:</a:t>
            </a:r>
          </a:p>
          <a:p>
            <a:pPr lvl="1"/>
            <a:r>
              <a:rPr lang="en-US" sz="2000"/>
              <a:t>Direct methods</a:t>
            </a:r>
          </a:p>
          <a:p>
            <a:pPr lvl="1"/>
            <a:r>
              <a:rPr lang="en-US" sz="2000"/>
              <a:t>Adjoint methods</a:t>
            </a:r>
          </a:p>
          <a:p>
            <a:r>
              <a:rPr lang="en-US" sz="2400"/>
              <a:t>Direct methods estimate each component of </a:t>
            </a:r>
            <a:r>
              <a:rPr lang="en-US" sz="2400">
                <a:latin typeface="Times New Roman" charset="0"/>
              </a:rPr>
              <a:t>x</a:t>
            </a:r>
            <a:r>
              <a:rPr lang="en-US" sz="2400"/>
              <a:t> from a random walk.</a:t>
            </a:r>
          </a:p>
          <a:p>
            <a:r>
              <a:rPr lang="en-US" sz="2400"/>
              <a:t>Adjoint methods estimate all components of </a:t>
            </a:r>
            <a:r>
              <a:rPr lang="en-US" sz="2400">
                <a:latin typeface="Times New Roman" charset="0"/>
              </a:rPr>
              <a:t>x</a:t>
            </a:r>
            <a:r>
              <a:rPr lang="en-US" sz="2400"/>
              <a:t> from a random walk.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7928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Monte Carlo Direct Method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direct method estimates each component of the vector from a random walk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sampled value of </a:t>
            </a:r>
            <a:r>
              <a:rPr lang="en-US">
                <a:latin typeface="Times New Roman" charset="0"/>
              </a:rPr>
              <a:t>X</a:t>
            </a:r>
            <a:r>
              <a:rPr lang="en-US"/>
              <a:t> from a single random walk with </a:t>
            </a:r>
            <a:r>
              <a:rPr lang="en-US" b="0" i="1">
                <a:latin typeface="Times New Roman" charset="0"/>
              </a:rPr>
              <a:t>k</a:t>
            </a:r>
            <a:r>
              <a:rPr lang="en-US"/>
              <a:t> events is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2286000"/>
            <a:ext cx="6032500" cy="14478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29200"/>
            <a:ext cx="7467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RNL 2012">
      <a:dk1>
        <a:sysClr val="windowText" lastClr="000000"/>
      </a:dk1>
      <a:lt1>
        <a:sysClr val="window" lastClr="FFFFFF"/>
      </a:lt1>
      <a:dk2>
        <a:srgbClr val="008657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8657"/>
      </a:folHlink>
    </a:clrScheme>
    <a:fontScheme name="ORNL theme">
      <a:majorFont>
        <a:latin typeface="Arial Black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AF66F0BBC41B4FA16034DE579662C1" ma:contentTypeVersion="0" ma:contentTypeDescription="Create a new document." ma:contentTypeScope="" ma:versionID="3bff40700c531db616ac86c30ca65e3e">
  <xsd:schema xmlns:xsd="http://www.w3.org/2001/XMLSchema" xmlns:p="http://schemas.microsoft.com/office/2006/metadata/properties" targetNamespace="http://schemas.microsoft.com/office/2006/metadata/properties" ma:root="true" ma:fieldsID="1ec6fd9044c2bddf90a5019f4c78f28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8A9466DF-D322-4582-A01B-8CF77AB36D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86619601-9775-4B04-A43E-07E0F498AA8F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4B7A18D-BBD4-404D-9C79-A55C26EB510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F507DC9-356C-4266-9A3A-79C240085CA9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2158</TotalTime>
  <Words>2386</Words>
  <Application>Microsoft Macintosh PowerPoint</Application>
  <PresentationFormat>On-screen Show (4:3)</PresentationFormat>
  <Paragraphs>396</Paragraphs>
  <Slides>51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Default Theme</vt:lpstr>
      <vt:lpstr>Monte Carlo Methods for Linear Systems</vt:lpstr>
      <vt:lpstr>Acknowledgements</vt:lpstr>
      <vt:lpstr>Outline</vt:lpstr>
      <vt:lpstr>Motivation</vt:lpstr>
      <vt:lpstr>Monte Carlo Linear Solvers</vt:lpstr>
      <vt:lpstr>Establishing Notation</vt:lpstr>
      <vt:lpstr>Convergence</vt:lpstr>
      <vt:lpstr>Monte Carlo Solutions of Linear Systems</vt:lpstr>
      <vt:lpstr>Monte Carlo Direct Method</vt:lpstr>
      <vt:lpstr>Monte Carlo Direct Method</vt:lpstr>
      <vt:lpstr>Implementation of the Direct Method</vt:lpstr>
      <vt:lpstr>Monte Carlo Adjoint Method</vt:lpstr>
      <vt:lpstr>Adjoint Method, cont</vt:lpstr>
      <vt:lpstr>Monte Carlo Convergence</vt:lpstr>
      <vt:lpstr>Sequential Monte Carlo</vt:lpstr>
      <vt:lpstr>Synthetic Schemes</vt:lpstr>
      <vt:lpstr>A Monte Carlo Synthetic Scheme (MCSA)</vt:lpstr>
      <vt:lpstr>Preconditioned MCSA</vt:lpstr>
      <vt:lpstr>Comparison of Direct vs Adjoint MCSA</vt:lpstr>
      <vt:lpstr>Iterations and CPU Time</vt:lpstr>
      <vt:lpstr>Convergence of direct and adjoint methods</vt:lpstr>
      <vt:lpstr>Observations</vt:lpstr>
      <vt:lpstr>Sequential MC vs MCSA</vt:lpstr>
      <vt:lpstr>Thermal Radiation Diffusion Model</vt:lpstr>
      <vt:lpstr>Time-Discretization</vt:lpstr>
      <vt:lpstr>3-D Spatial Discretization</vt:lpstr>
      <vt:lpstr>Flux Evaluation</vt:lpstr>
      <vt:lpstr>Preconditioning</vt:lpstr>
      <vt:lpstr>MCSA for Time-Dependent Diffusion</vt:lpstr>
      <vt:lpstr>Monte Carlo Interpretation</vt:lpstr>
      <vt:lpstr>Monte Carlo Interpretation</vt:lpstr>
      <vt:lpstr>MCSA Parameters</vt:lpstr>
      <vt:lpstr>Variation with Number of Particles</vt:lpstr>
      <vt:lpstr>Variation with Weight Cutoff</vt:lpstr>
      <vt:lpstr>Multi-Material Duct Problem</vt:lpstr>
      <vt:lpstr>Comparisons with Deterministic Methods</vt:lpstr>
      <vt:lpstr>Monte Carlo Linear Solvers Library (MCLS)</vt:lpstr>
      <vt:lpstr>Recent Investigations</vt:lpstr>
      <vt:lpstr>SPN Equations</vt:lpstr>
      <vt:lpstr>k-Eigenvalue Solution with MCSA</vt:lpstr>
      <vt:lpstr>Fuel Assembly Criticality Calculations</vt:lpstr>
      <vt:lpstr>MCSA Breakdown</vt:lpstr>
      <vt:lpstr>Fuel Assembly Results</vt:lpstr>
      <vt:lpstr>Multiple-Set Overlapping Domain (MSOD) Decomposition</vt:lpstr>
      <vt:lpstr>Leadership Class Parallel Scaling Studies</vt:lpstr>
      <vt:lpstr>Strong Scaling Results</vt:lpstr>
      <vt:lpstr>Weak Scaling Results</vt:lpstr>
      <vt:lpstr>Strong Scaling Results with Multiple Sets</vt:lpstr>
      <vt:lpstr>Weak Scaling with Multiple Sets</vt:lpstr>
      <vt:lpstr>Summary of parallel results</vt:lpstr>
      <vt:lpstr>Conclusions and Future Work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Thomas Evans</cp:lastModifiedBy>
  <cp:revision>69</cp:revision>
  <dcterms:created xsi:type="dcterms:W3CDTF">2013-01-10T13:59:48Z</dcterms:created>
  <dcterms:modified xsi:type="dcterms:W3CDTF">2013-09-30T19:08:38Z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